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29"/>
  </p:notesMasterIdLst>
  <p:sldIdLst>
    <p:sldId id="257" r:id="rId3"/>
    <p:sldId id="290" r:id="rId4"/>
    <p:sldId id="292" r:id="rId5"/>
    <p:sldId id="293" r:id="rId6"/>
    <p:sldId id="295" r:id="rId7"/>
    <p:sldId id="296" r:id="rId8"/>
    <p:sldId id="297" r:id="rId9"/>
    <p:sldId id="317" r:id="rId10"/>
    <p:sldId id="318" r:id="rId11"/>
    <p:sldId id="299" r:id="rId12"/>
    <p:sldId id="300" r:id="rId13"/>
    <p:sldId id="301" r:id="rId14"/>
    <p:sldId id="302"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1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9" autoAdjust="0"/>
    <p:restoredTop sz="86471" autoAdjust="0"/>
  </p:normalViewPr>
  <p:slideViewPr>
    <p:cSldViewPr>
      <p:cViewPr>
        <p:scale>
          <a:sx n="97" d="100"/>
          <a:sy n="97" d="100"/>
        </p:scale>
        <p:origin x="-864" y="-168"/>
      </p:cViewPr>
      <p:guideLst>
        <p:guide orient="horz" pos="2160"/>
        <p:guide pos="2880"/>
      </p:guideLst>
    </p:cSldViewPr>
  </p:slideViewPr>
  <p:outlineViewPr>
    <p:cViewPr>
      <p:scale>
        <a:sx n="33" d="100"/>
        <a:sy n="33" d="100"/>
      </p:scale>
      <p:origin x="0" y="-1654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73E01-8A70-42FD-9E3A-A5F37715EAE0}" type="datetimeFigureOut">
              <a:rPr lang="en-US" smtClean="0"/>
              <a:pPr/>
              <a:t>1/29/18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DAB49B-0D38-4D2A-8993-175241E3C882}" type="slidenum">
              <a:rPr lang="en-US" smtClean="0"/>
              <a:pPr/>
              <a:t>‹#›</a:t>
            </a:fld>
            <a:endParaRPr lang="en-US" dirty="0"/>
          </a:p>
        </p:txBody>
      </p:sp>
    </p:spTree>
    <p:extLst>
      <p:ext uri="{BB962C8B-B14F-4D97-AF65-F5344CB8AC3E}">
        <p14:creationId xmlns:p14="http://schemas.microsoft.com/office/powerpoint/2010/main" val="55602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Perception: </a:t>
            </a:r>
            <a:r>
              <a:rPr lang="en-US" b="0" dirty="0" smtClean="0"/>
              <a:t>the process of experiencing the world and making sense out of what you experience</a:t>
            </a:r>
          </a:p>
          <a:p>
            <a:r>
              <a:rPr lang="en-US" b="1" dirty="0" smtClean="0"/>
              <a:t>Interpersonal perception</a:t>
            </a:r>
            <a:r>
              <a:rPr lang="en-US" b="0" dirty="0" smtClean="0"/>
              <a:t>: process of selecting, organizing, and interpreting your observations of</a:t>
            </a:r>
            <a:r>
              <a:rPr lang="en-US" b="0" baseline="0" dirty="0" smtClean="0"/>
              <a:t> other people</a:t>
            </a:r>
          </a:p>
          <a:p>
            <a:r>
              <a:rPr lang="en-US" b="1" baseline="0" dirty="0" smtClean="0"/>
              <a:t>Passive perception</a:t>
            </a:r>
            <a:r>
              <a:rPr lang="en-US" b="0" baseline="0" dirty="0" smtClean="0"/>
              <a:t>: perception that occurs without conscious effort, simply in response to one’s surroundings</a:t>
            </a:r>
          </a:p>
          <a:p>
            <a:r>
              <a:rPr lang="en-US" b="1" baseline="0" dirty="0" smtClean="0"/>
              <a:t>Active perception: </a:t>
            </a:r>
            <a:r>
              <a:rPr lang="en-US" b="0" baseline="0" dirty="0" smtClean="0"/>
              <a:t>perception that occurs because you seek out specific information through intentional observation and questioning</a:t>
            </a: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3</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spcBef>
                <a:spcPts val="600"/>
              </a:spcBef>
            </a:pPr>
            <a:r>
              <a:rPr lang="en-US" altLang="en-US" sz="1200" b="1" i="0" dirty="0" smtClean="0">
                <a:ea typeface="ＭＳ Ｐゴシック" pitchFamily="34" charset="-128"/>
              </a:rPr>
              <a:t>Attribution theory: </a:t>
            </a:r>
            <a:r>
              <a:rPr lang="en-US" altLang="en-US" sz="1200" dirty="0" smtClean="0">
                <a:ea typeface="ＭＳ Ｐゴシック" pitchFamily="34" charset="-128"/>
              </a:rPr>
              <a:t>theory that explains how you generate explanations for people’s behaviors</a:t>
            </a:r>
          </a:p>
          <a:p>
            <a:pPr marL="285750" marR="0" lvl="1" indent="-342900" algn="l" defTabSz="914400" rtl="0" eaLnBrk="1" fontAlgn="auto" latinLnBrk="0" hangingPunct="1">
              <a:lnSpc>
                <a:spcPct val="100000"/>
              </a:lnSpc>
              <a:spcBef>
                <a:spcPts val="600"/>
              </a:spcBef>
              <a:spcAft>
                <a:spcPts val="0"/>
              </a:spcAft>
              <a:buClrTx/>
              <a:buSzTx/>
              <a:buFontTx/>
              <a:buNone/>
              <a:tabLst/>
              <a:defRPr/>
            </a:pPr>
            <a:r>
              <a:rPr lang="en-US" altLang="en-US" sz="1200" b="1" dirty="0" smtClean="0">
                <a:ea typeface="ＭＳ Ｐゴシック" pitchFamily="34" charset="-128"/>
              </a:rPr>
              <a:t>Casual attribution theory</a:t>
            </a:r>
            <a:r>
              <a:rPr lang="en-US" altLang="en-US" sz="1200" dirty="0" smtClean="0">
                <a:ea typeface="ＭＳ Ｐゴシック" pitchFamily="34" charset="-128"/>
              </a:rPr>
              <a:t>: identifies the cause of a person’s actions as circumstance, a stimulus, or the person himself or herself</a:t>
            </a:r>
          </a:p>
          <a:p>
            <a:pPr marL="285750" lvl="1" indent="-342900">
              <a:spcBef>
                <a:spcPts val="600"/>
              </a:spcBef>
            </a:pP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14</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spcBef>
                <a:spcPts val="600"/>
              </a:spcBef>
            </a:pPr>
            <a:r>
              <a:rPr lang="en-US" b="1" dirty="0" smtClean="0"/>
              <a:t>Stand-point theory</a:t>
            </a:r>
            <a:r>
              <a:rPr lang="en-US" b="0" dirty="0" smtClean="0"/>
              <a:t>: a person’s social</a:t>
            </a:r>
            <a:r>
              <a:rPr lang="en-US" b="0" baseline="0" dirty="0" smtClean="0"/>
              <a:t> position, power, or cultural background influences how the person perceives the behavior of others</a:t>
            </a:r>
          </a:p>
          <a:p>
            <a:pPr marL="285750" lvl="1" indent="-342900">
              <a:spcBef>
                <a:spcPts val="600"/>
              </a:spcBef>
            </a:pP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15</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Culture: </a:t>
            </a:r>
            <a:r>
              <a:rPr lang="en-US" sz="1200" b="0" i="0" u="none" strike="noStrike" kern="1200" baseline="0" dirty="0" smtClean="0">
                <a:solidFill>
                  <a:schemeClr val="tx1"/>
                </a:solidFill>
                <a:latin typeface="+mn-lt"/>
                <a:ea typeface="+mn-ea"/>
                <a:cs typeface="+mn-cs"/>
              </a:rPr>
              <a:t>Learned system of knowledge, behavior, attitudes, beliefs, values, and norms shared by a group of people.</a:t>
            </a:r>
            <a:endParaRPr lang="en-US" b="0" baseline="0" dirty="0" smtClean="0"/>
          </a:p>
          <a:p>
            <a:pPr marL="285750" lvl="1" indent="-342900">
              <a:spcBef>
                <a:spcPts val="600"/>
              </a:spcBef>
            </a:pP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16</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Stereotype</a:t>
            </a:r>
            <a:r>
              <a:rPr lang="en-US" dirty="0" smtClean="0"/>
              <a:t>:</a:t>
            </a:r>
            <a:r>
              <a:rPr lang="en-US" baseline="0" dirty="0" smtClean="0"/>
              <a:t> to place a person or group of persons into inflexible, all-encompassing category</a:t>
            </a:r>
          </a:p>
          <a:p>
            <a:r>
              <a:rPr lang="en-US" b="1" baseline="0" dirty="0" smtClean="0"/>
              <a:t>Social identity model of deindividuation effects (SIDE): </a:t>
            </a:r>
            <a:r>
              <a:rPr lang="en-US" baseline="0" dirty="0" smtClean="0"/>
              <a:t>theory that people are more likely to stereotype others with whom they interact online, because such interactions provide fewer relationship cues and the cues take longer to emerge than they would in face-to-face interactions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17</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18</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19</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dirty="0" smtClean="0"/>
              <a:t>Fundamental attribution error: </a:t>
            </a:r>
            <a:r>
              <a:rPr lang="en-US" sz="1200" dirty="0" smtClean="0"/>
              <a:t>an error that arises from attributing another person’s behavior to internal, controllable causes rather than to external, uncontrollable causes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20</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dirty="0" smtClean="0"/>
              <a:t>Fundamental attribution error: </a:t>
            </a:r>
            <a:r>
              <a:rPr lang="en-US" sz="1200" dirty="0" smtClean="0"/>
              <a:t>an error that arises from attributing another person’s behavior to internal, controllable causes rather than to external, uncontrollable causes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21</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b="1" i="0" dirty="0" smtClean="0"/>
              <a:t>Self-serving bias</a:t>
            </a:r>
            <a:r>
              <a:rPr lang="en-US" sz="2000" dirty="0" smtClean="0"/>
              <a:t>: the tendency to perceive our own behavior as more positive than others’ behaviors</a:t>
            </a:r>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22</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23</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Selective</a:t>
            </a:r>
            <a:r>
              <a:rPr lang="en-US" b="1" baseline="0" dirty="0" smtClean="0"/>
              <a:t> perception</a:t>
            </a:r>
            <a:r>
              <a:rPr lang="en-US" b="0" baseline="0" dirty="0" smtClean="0"/>
              <a:t>: process of seeing,  hearing, or making sense of the world around us based on factors as our personality, beliefs, attitudes, hopes, fears, and culture, as well as what we like and don’t like</a:t>
            </a:r>
          </a:p>
          <a:p>
            <a:r>
              <a:rPr lang="en-US" b="1" baseline="0" dirty="0" smtClean="0"/>
              <a:t>Selective attention</a:t>
            </a:r>
            <a:r>
              <a:rPr lang="en-US" b="0" baseline="0" dirty="0" smtClean="0"/>
              <a:t>: process of focusing on specific stimuli, locking on to somethings in the environment and ignoring others</a:t>
            </a:r>
          </a:p>
          <a:p>
            <a:r>
              <a:rPr lang="en-US" b="1" baseline="0" dirty="0" smtClean="0"/>
              <a:t>Selective exposure</a:t>
            </a:r>
            <a:r>
              <a:rPr lang="en-US" b="0" baseline="0" dirty="0" smtClean="0"/>
              <a:t>: tendency to put ourselves in situations that reinforce our attitudes, beliefs, values, or behaviors</a:t>
            </a:r>
          </a:p>
          <a:p>
            <a:r>
              <a:rPr lang="en-US" b="1" baseline="0" dirty="0" smtClean="0"/>
              <a:t>Selective recall</a:t>
            </a:r>
            <a:r>
              <a:rPr lang="en-US" b="0" baseline="0" dirty="0" smtClean="0"/>
              <a:t>: process that occurs when we remember things we want to remember and forget or repress things that are unpleasant, uncomfortable, or unimportant to us</a:t>
            </a:r>
          </a:p>
          <a:p>
            <a:r>
              <a:rPr lang="en-US" b="1" baseline="0" dirty="0" smtClean="0"/>
              <a:t>Thin-slicing: </a:t>
            </a:r>
            <a:r>
              <a:rPr lang="en-US" b="0" baseline="0" dirty="0" smtClean="0"/>
              <a:t>observing a small sample of someone’s behavior and then making a generalization about what the person is like, based on the sample</a:t>
            </a: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5</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b="1" i="0" dirty="0" smtClean="0"/>
              <a:t>Mindful: </a:t>
            </a:r>
            <a:r>
              <a:rPr lang="en-US" sz="2400" dirty="0" smtClean="0"/>
              <a:t>being conscious of what you are doing, thinking, and sensing at any given moment</a:t>
            </a:r>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24</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600"/>
              </a:spcBef>
            </a:pPr>
            <a:r>
              <a:rPr lang="en-US" sz="2400" b="1" dirty="0" smtClean="0">
                <a:solidFill>
                  <a:srgbClr val="6F172C"/>
                </a:solidFill>
              </a:rPr>
              <a:t>Indirect perception checking</a:t>
            </a:r>
            <a:r>
              <a:rPr lang="en-US" sz="2400" dirty="0" smtClean="0">
                <a:solidFill>
                  <a:srgbClr val="6F172C"/>
                </a:solidFill>
              </a:rPr>
              <a:t>: seeking through passive perception, such as observing and listening, additional information to confirm or refute interpretations you are making</a:t>
            </a:r>
          </a:p>
          <a:p>
            <a:pPr lvl="0">
              <a:spcBef>
                <a:spcPts val="600"/>
              </a:spcBef>
            </a:pPr>
            <a:r>
              <a:rPr lang="en-US" sz="2400" b="1" dirty="0" smtClean="0">
                <a:solidFill>
                  <a:srgbClr val="6F172C"/>
                </a:solidFill>
              </a:rPr>
              <a:t>Direct perception checking</a:t>
            </a:r>
            <a:r>
              <a:rPr lang="en-US" sz="2400" dirty="0" smtClean="0">
                <a:solidFill>
                  <a:srgbClr val="6F172C"/>
                </a:solidFill>
              </a:rPr>
              <a:t>: asking for confirmation from the observed person of an interpretation of a perception about him or her</a:t>
            </a:r>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25</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600"/>
              </a:spcBef>
            </a:pPr>
            <a:r>
              <a:rPr lang="en-US" sz="2400" b="1" dirty="0" smtClean="0">
                <a:solidFill>
                  <a:srgbClr val="6F172C"/>
                </a:solidFill>
              </a:rPr>
              <a:t>Indirect perception checking</a:t>
            </a:r>
            <a:r>
              <a:rPr lang="en-US" sz="2400" dirty="0" smtClean="0">
                <a:solidFill>
                  <a:srgbClr val="6F172C"/>
                </a:solidFill>
              </a:rPr>
              <a:t>: seeking through passive perception, such as observing and listening, additional information to confirm or refute interpretations you are making</a:t>
            </a:r>
          </a:p>
          <a:p>
            <a:pPr lvl="0">
              <a:spcBef>
                <a:spcPts val="600"/>
              </a:spcBef>
            </a:pPr>
            <a:r>
              <a:rPr lang="en-US" sz="2400" b="1" dirty="0" smtClean="0">
                <a:solidFill>
                  <a:srgbClr val="6F172C"/>
                </a:solidFill>
              </a:rPr>
              <a:t>Direct perception checking</a:t>
            </a:r>
            <a:r>
              <a:rPr lang="en-US" sz="2400" dirty="0" smtClean="0">
                <a:solidFill>
                  <a:srgbClr val="6F172C"/>
                </a:solidFill>
              </a:rPr>
              <a:t>: asking for confirmation from the observed person of an interpretation of a perception about him or her</a:t>
            </a:r>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26</a:t>
            </a:fld>
            <a:endParaRPr lang="en-US" dirty="0"/>
          </a:p>
        </p:txBody>
      </p:sp>
    </p:spTree>
    <p:extLst>
      <p:ext uri="{BB962C8B-B14F-4D97-AF65-F5344CB8AC3E}">
        <p14:creationId xmlns:p14="http://schemas.microsoft.com/office/powerpoint/2010/main" val="1466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Cognitive</a:t>
            </a:r>
            <a:r>
              <a:rPr lang="en-US" b="1" baseline="0" dirty="0" smtClean="0"/>
              <a:t> schema</a:t>
            </a:r>
            <a:r>
              <a:rPr lang="en-US" b="0" baseline="0" dirty="0" smtClean="0"/>
              <a:t>: a mental framework used to organize and categorize human experiences</a:t>
            </a:r>
          </a:p>
          <a:p>
            <a:r>
              <a:rPr lang="en-US" b="1" baseline="0" dirty="0" smtClean="0"/>
              <a:t>Superimpose</a:t>
            </a:r>
            <a:r>
              <a:rPr lang="en-US" b="0" baseline="0" dirty="0" smtClean="0"/>
              <a:t>: to place a familiar structure on information you select</a:t>
            </a:r>
          </a:p>
          <a:p>
            <a:r>
              <a:rPr lang="en-US" b="1" baseline="0" dirty="0" smtClean="0"/>
              <a:t>Punctuation</a:t>
            </a:r>
            <a:r>
              <a:rPr lang="en-US" b="0" baseline="0" dirty="0" smtClean="0"/>
              <a:t>: process of making sense out of stimuli by grouping, dividing, organizing, separating, and categorizing information</a:t>
            </a:r>
            <a:endParaRPr lang="en-US" b="1" baseline="0" dirty="0" smtClean="0"/>
          </a:p>
          <a:p>
            <a:r>
              <a:rPr lang="en-US" b="1" baseline="0" dirty="0" smtClean="0"/>
              <a:t>Closure</a:t>
            </a:r>
            <a:r>
              <a:rPr lang="en-US" b="0" baseline="0" dirty="0" smtClean="0"/>
              <a:t>: process of filling in missing information or gaps in what we perceive</a:t>
            </a:r>
            <a:endParaRPr lang="en-US" b="1"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7</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8</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spcBef>
                <a:spcPts val="600"/>
              </a:spcBef>
            </a:pPr>
            <a:r>
              <a:rPr lang="en-US" sz="2400" b="1" i="0" dirty="0" smtClean="0">
                <a:ea typeface="ＭＳ Ｐゴシック" pitchFamily="34" charset="-128"/>
              </a:rPr>
              <a:t>Impressions</a:t>
            </a:r>
            <a:r>
              <a:rPr lang="en-US" sz="2400" i="0" dirty="0" smtClean="0">
                <a:ea typeface="ＭＳ Ｐゴシック" pitchFamily="34" charset="-128"/>
              </a:rPr>
              <a:t>: collection of perceptions about others that you maintain and use to interpret their behaviors</a:t>
            </a:r>
          </a:p>
          <a:p>
            <a:pPr marL="285750" lvl="1" indent="-342900">
              <a:spcBef>
                <a:spcPts val="600"/>
              </a:spcBef>
            </a:pPr>
            <a:r>
              <a:rPr lang="en-US" sz="2400" b="1" i="0" dirty="0" smtClean="0">
                <a:ea typeface="ＭＳ Ｐゴシック" pitchFamily="34" charset="-128"/>
              </a:rPr>
              <a:t>Impression formation theory</a:t>
            </a:r>
            <a:r>
              <a:rPr lang="en-US" sz="2400" i="0" dirty="0" smtClean="0">
                <a:ea typeface="ＭＳ Ｐゴシック" pitchFamily="34" charset="-128"/>
              </a:rPr>
              <a:t>: explains how you develop perceptions about people and how you maintain and use those perceptions to interpret those behaviors</a:t>
            </a:r>
            <a:endParaRPr lang="en-US" sz="2400" i="0" dirty="0" smtClean="0"/>
          </a:p>
          <a:p>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9</a:t>
            </a:fld>
            <a:endParaRPr lang="en-US" dirty="0"/>
          </a:p>
        </p:txBody>
      </p:sp>
    </p:spTree>
    <p:extLst>
      <p:ext uri="{BB962C8B-B14F-4D97-AF65-F5344CB8AC3E}">
        <p14:creationId xmlns:p14="http://schemas.microsoft.com/office/powerpoint/2010/main" val="29143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Implicit</a:t>
            </a:r>
            <a:r>
              <a:rPr lang="en-US" b="1" baseline="0" dirty="0" smtClean="0"/>
              <a:t> personality theory</a:t>
            </a:r>
            <a:r>
              <a:rPr lang="en-US" b="0" baseline="0" dirty="0" smtClean="0"/>
              <a:t>: your unique set of beliefs and hypotheses about what people are like</a:t>
            </a:r>
          </a:p>
          <a:p>
            <a:r>
              <a:rPr lang="en-US" b="1" baseline="0" dirty="0" smtClean="0"/>
              <a:t>Construct</a:t>
            </a:r>
            <a:r>
              <a:rPr lang="en-US" b="0" baseline="0" dirty="0" smtClean="0"/>
              <a:t>: bipolar quality or continuum used to classify people</a:t>
            </a:r>
          </a:p>
          <a:p>
            <a:r>
              <a:rPr lang="en-US" b="1" baseline="0" dirty="0" smtClean="0"/>
              <a:t>Uncertainty reduction theory</a:t>
            </a:r>
            <a:r>
              <a:rPr lang="en-US" b="0" baseline="0" dirty="0" smtClean="0"/>
              <a:t>: claims people seek information in order to reduce uncertainty, thus achieving control and predictability</a:t>
            </a:r>
          </a:p>
        </p:txBody>
      </p:sp>
      <p:sp>
        <p:nvSpPr>
          <p:cNvPr id="4" name="Slide Number Placeholder 3"/>
          <p:cNvSpPr>
            <a:spLocks noGrp="1"/>
          </p:cNvSpPr>
          <p:nvPr>
            <p:ph type="sldNum" sz="quarter" idx="10"/>
          </p:nvPr>
        </p:nvSpPr>
        <p:spPr/>
        <p:txBody>
          <a:bodyPr/>
          <a:lstStyle/>
          <a:p>
            <a:fld id="{20451F97-D74C-431A-9B76-F06A4761E26E}" type="slidenum">
              <a:rPr lang="en-US" smtClean="0"/>
              <a:pPr/>
              <a:t>10</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20451F97-D74C-431A-9B76-F06A4761E26E}" type="slidenum">
              <a:rPr lang="en-US" smtClean="0"/>
              <a:pPr/>
              <a:t>11</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spcBef>
                <a:spcPts val="600"/>
              </a:spcBef>
            </a:pPr>
            <a:r>
              <a:rPr lang="en-US" altLang="en-US" b="1" dirty="0" smtClean="0">
                <a:solidFill>
                  <a:srgbClr val="C00000"/>
                </a:solidFill>
                <a:ea typeface="ＭＳ Ｐゴシック" pitchFamily="34" charset="-128"/>
              </a:rPr>
              <a:t>Primacy effect: </a:t>
            </a:r>
            <a:r>
              <a:rPr lang="en-US" altLang="en-US" dirty="0" smtClean="0">
                <a:solidFill>
                  <a:srgbClr val="C00000"/>
                </a:solidFill>
                <a:ea typeface="ＭＳ Ｐゴシック" pitchFamily="34" charset="-128"/>
              </a:rPr>
              <a:t>tendency to attend to the first pieces of information observed about a person in order to form an impression</a:t>
            </a:r>
          </a:p>
          <a:p>
            <a:pPr marL="285750" lvl="1" indent="-342900">
              <a:spcBef>
                <a:spcPts val="600"/>
              </a:spcBef>
            </a:pPr>
            <a:r>
              <a:rPr lang="en-US" altLang="en-US" b="1" dirty="0" smtClean="0">
                <a:solidFill>
                  <a:srgbClr val="C00000"/>
                </a:solidFill>
                <a:ea typeface="ＭＳ Ｐゴシック" pitchFamily="34" charset="-128"/>
              </a:rPr>
              <a:t>Predicted outcome theory (POV): </a:t>
            </a:r>
            <a:r>
              <a:rPr lang="en-US" altLang="en-US" dirty="0" smtClean="0">
                <a:solidFill>
                  <a:srgbClr val="C00000"/>
                </a:solidFill>
                <a:ea typeface="ＭＳ Ｐゴシック" pitchFamily="34" charset="-128"/>
              </a:rPr>
              <a:t>people predict the future of a relationship based on how they size up someone during their first interaction</a:t>
            </a:r>
          </a:p>
          <a:p>
            <a:pPr marL="0" lvl="1" indent="0">
              <a:spcBef>
                <a:spcPts val="600"/>
              </a:spcBef>
              <a:buNone/>
            </a:pPr>
            <a:r>
              <a:rPr lang="en-US" altLang="en-US" sz="2800" dirty="0" smtClean="0">
                <a:solidFill>
                  <a:srgbClr val="C00000"/>
                </a:solidFill>
                <a:ea typeface="ＭＳ Ｐゴシック" pitchFamily="34" charset="-128"/>
              </a:rPr>
              <a:t>	</a:t>
            </a:r>
            <a:endParaRPr lang="en-US" altLang="en-US" sz="2800" dirty="0" smtClean="0">
              <a:ea typeface="ＭＳ Ｐゴシック" pitchFamily="34" charset="-128"/>
            </a:endParaRPr>
          </a:p>
          <a:p>
            <a:endParaRPr lang="en-US" b="0" baseline="0" dirty="0" smtClean="0"/>
          </a:p>
        </p:txBody>
      </p:sp>
      <p:sp>
        <p:nvSpPr>
          <p:cNvPr id="4" name="Slide Number Placeholder 3"/>
          <p:cNvSpPr>
            <a:spLocks noGrp="1"/>
          </p:cNvSpPr>
          <p:nvPr>
            <p:ph type="sldNum" sz="quarter" idx="10"/>
          </p:nvPr>
        </p:nvSpPr>
        <p:spPr/>
        <p:txBody>
          <a:bodyPr/>
          <a:lstStyle/>
          <a:p>
            <a:fld id="{20451F97-D74C-431A-9B76-F06A4761E26E}" type="slidenum">
              <a:rPr lang="en-US" smtClean="0"/>
              <a:pPr/>
              <a:t>12</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spcBef>
                <a:spcPts val="600"/>
              </a:spcBef>
              <a:buNone/>
            </a:pPr>
            <a:r>
              <a:rPr lang="en-US" altLang="en-US" sz="2800" dirty="0" smtClean="0">
                <a:solidFill>
                  <a:srgbClr val="C00000"/>
                </a:solidFill>
                <a:ea typeface="ＭＳ Ｐゴシック" pitchFamily="34" charset="-128"/>
              </a:rPr>
              <a:t>	</a:t>
            </a:r>
            <a:endParaRPr lang="en-US" altLang="en-US" sz="2800" dirty="0" smtClean="0">
              <a:ea typeface="ＭＳ Ｐゴシック" pitchFamily="34" charset="-128"/>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1" i="0" dirty="0" smtClean="0">
                <a:ea typeface="ＭＳ Ｐゴシック" pitchFamily="34" charset="-128"/>
              </a:rPr>
              <a:t>Recency effect</a:t>
            </a:r>
            <a:r>
              <a:rPr lang="en-US" altLang="en-US" sz="2400" dirty="0" smtClean="0">
                <a:ea typeface="ＭＳ Ｐゴシック" pitchFamily="34" charset="-128"/>
              </a:rPr>
              <a:t>: tendency to attend to the most recent information observed about another person in order to form or modify an impression</a:t>
            </a:r>
          </a:p>
          <a:p>
            <a:pPr marL="0" marR="0" lvl="2" indent="0" algn="l" defTabSz="914400" rtl="0" eaLnBrk="1" fontAlgn="auto" latinLnBrk="0" hangingPunct="1">
              <a:lnSpc>
                <a:spcPct val="100000"/>
              </a:lnSpc>
              <a:spcBef>
                <a:spcPts val="0"/>
              </a:spcBef>
              <a:spcAft>
                <a:spcPts val="0"/>
              </a:spcAft>
              <a:buClrTx/>
              <a:buSzTx/>
              <a:buFontTx/>
              <a:buNone/>
              <a:tabLst/>
              <a:defRPr/>
            </a:pPr>
            <a:r>
              <a:rPr lang="en-US" altLang="en-US" sz="2400" b="1" i="0" dirty="0" smtClean="0">
                <a:ea typeface="ＭＳ Ｐゴシック" pitchFamily="34" charset="-128"/>
              </a:rPr>
              <a:t>Halo effect</a:t>
            </a:r>
            <a:r>
              <a:rPr lang="en-US" altLang="en-US" sz="2400" dirty="0" smtClean="0">
                <a:ea typeface="ＭＳ Ｐゴシック" pitchFamily="34" charset="-128"/>
              </a:rPr>
              <a:t>: attributing a variety of positive qualities to those you like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2400" b="1" baseline="0" dirty="0" smtClean="0"/>
              <a:t>Horn effect</a:t>
            </a:r>
            <a:r>
              <a:rPr lang="en-US" sz="2400" b="0" baseline="0" dirty="0" smtClean="0"/>
              <a:t>: attributing a variety of negative qualities to those you dislike</a:t>
            </a:r>
            <a:endParaRPr lang="en-US" b="0" baseline="0" dirty="0" smtClean="0"/>
          </a:p>
        </p:txBody>
      </p:sp>
      <p:sp>
        <p:nvSpPr>
          <p:cNvPr id="4" name="Slide Number Placeholder 3"/>
          <p:cNvSpPr>
            <a:spLocks noGrp="1"/>
          </p:cNvSpPr>
          <p:nvPr>
            <p:ph type="sldNum" sz="quarter" idx="10"/>
          </p:nvPr>
        </p:nvSpPr>
        <p:spPr/>
        <p:txBody>
          <a:bodyPr/>
          <a:lstStyle/>
          <a:p>
            <a:fld id="{20451F97-D74C-431A-9B76-F06A4761E26E}" type="slidenum">
              <a:rPr lang="en-US" smtClean="0"/>
              <a:pPr/>
              <a:t>13</a:t>
            </a:fld>
            <a:endParaRPr lang="en-US" dirty="0"/>
          </a:p>
        </p:txBody>
      </p:sp>
    </p:spTree>
    <p:extLst>
      <p:ext uri="{BB962C8B-B14F-4D97-AF65-F5344CB8AC3E}">
        <p14:creationId xmlns:p14="http://schemas.microsoft.com/office/powerpoint/2010/main" val="175729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4"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 y="1600200"/>
            <a:ext cx="3645309" cy="4520183"/>
          </a:xfrm>
          <a:prstGeom prst="rect">
            <a:avLst/>
          </a:prstGeom>
          <a:ln>
            <a:solidFill>
              <a:schemeClr val="tx1"/>
            </a:solidFill>
          </a:ln>
        </p:spPr>
      </p:pic>
    </p:spTree>
    <p:extLst>
      <p:ext uri="{BB962C8B-B14F-4D97-AF65-F5344CB8AC3E}">
        <p14:creationId xmlns:p14="http://schemas.microsoft.com/office/powerpoint/2010/main" val="380605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5509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1/29/18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4140190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1/29/18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267804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1/29/18</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571841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1/29/18</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299067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1/29/18</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3758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1/29/18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64310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1/29/18</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29421055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2.emf"/><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bwMode="white">
          <a:xfrm>
            <a:off x="0" y="0"/>
            <a:ext cx="914400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p:nvGrpSpPr>
        <p:grpSpPr>
          <a:xfrm>
            <a:off x="0" y="6400800"/>
            <a:ext cx="9137650" cy="457200"/>
            <a:chOff x="0" y="6511925"/>
            <a:chExt cx="9137650" cy="430213"/>
          </a:xfrm>
          <a:solidFill>
            <a:schemeClr val="accent2">
              <a:lumMod val="75000"/>
            </a:schemeClr>
          </a:solidFill>
        </p:grpSpPr>
        <p:pic>
          <p:nvPicPr>
            <p:cNvPr id="8" name="Always Learning Logo" descr="Pearson: Always Learnin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0" y="6511926"/>
              <a:ext cx="1660525" cy="43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earso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Copyright" descr="Copyright 2015, 2012, 2009"/>
            <p:cNvSpPr txBox="1">
              <a:spLocks noChangeArrowheads="1"/>
            </p:cNvSpPr>
            <p:nvPr/>
          </p:nvSpPr>
          <p:spPr bwMode="auto">
            <a:xfrm>
              <a:off x="1600200" y="6511926"/>
              <a:ext cx="6130132"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Copyright © 2017, 2014, 2011</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
        <p:nvSpPr>
          <p:cNvPr id="13" name="Title 10"/>
          <p:cNvSpPr txBox="1">
            <a:spLocks/>
          </p:cNvSpPr>
          <p:nvPr/>
        </p:nvSpPr>
        <p:spPr>
          <a:xfrm>
            <a:off x="457200" y="215372"/>
            <a:ext cx="8229600" cy="601058"/>
          </a:xfrm>
          <a:prstGeom prst="rect">
            <a:avLst/>
          </a:prstGeom>
        </p:spPr>
        <p:txBody>
          <a:bodyPr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Arial" panose="020B0604020202020204" pitchFamily="34" charset="0"/>
                <a:cs typeface="Arial" panose="020B0604020202020204" pitchFamily="34" charset="0"/>
              </a:rPr>
              <a:t>Interpersonal Communication</a:t>
            </a:r>
            <a:endParaRPr lang="en-US" dirty="0">
              <a:solidFill>
                <a:schemeClr val="bg1"/>
              </a:solidFill>
              <a:latin typeface="Arial" panose="020B0604020202020204" pitchFamily="34" charset="0"/>
              <a:cs typeface="Arial" panose="020B0604020202020204" pitchFamily="34" charset="0"/>
            </a:endParaRPr>
          </a:p>
        </p:txBody>
      </p:sp>
      <p:sp>
        <p:nvSpPr>
          <p:cNvPr id="14" name="Text Placeholder 6"/>
          <p:cNvSpPr txBox="1">
            <a:spLocks/>
          </p:cNvSpPr>
          <p:nvPr/>
        </p:nvSpPr>
        <p:spPr>
          <a:xfrm>
            <a:off x="457200" y="816430"/>
            <a:ext cx="8229600" cy="478970"/>
          </a:xfrm>
          <a:prstGeom prst="rect">
            <a:avLst/>
          </a:prstGeom>
        </p:spPr>
        <p:txBody>
          <a:bodyPr>
            <a:noAutofit/>
          </a:bodyPr>
          <a:lstStyle>
            <a:lvl1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1pPr>
            <a:lvl2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3pPr>
            <a:lvl4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4pPr>
            <a:lvl5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5pPr>
            <a:lvl6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6pPr>
            <a:lvl7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7pPr>
            <a:lvl8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8pPr>
            <a:lvl9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9pPr>
          </a:lstStyle>
          <a:p>
            <a:r>
              <a:rPr lang="en-US" dirty="0" smtClean="0">
                <a:latin typeface="Arial" panose="020B0604020202020204" pitchFamily="34" charset="0"/>
                <a:cs typeface="Arial" panose="020B0604020202020204" pitchFamily="34" charset="0"/>
              </a:rPr>
              <a:t>Eighth Edition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177032"/>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white">
          <a:xfrm>
            <a:off x="0" y="0"/>
            <a:ext cx="914400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p:nvGrpSpPr>
        <p:grpSpPr>
          <a:xfrm>
            <a:off x="0" y="6400800"/>
            <a:ext cx="9144000" cy="457200"/>
            <a:chOff x="0" y="6511925"/>
            <a:chExt cx="9137650" cy="430213"/>
          </a:xfrm>
          <a:solidFill>
            <a:schemeClr val="accent2">
              <a:lumMod val="75000"/>
            </a:schemeClr>
          </a:solidFill>
        </p:grpSpPr>
        <p:pic>
          <p:nvPicPr>
            <p:cNvPr id="8" name="Pearso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Copyright" descr="Copyright 2015, 2012, 2009"/>
            <p:cNvSpPr txBox="1">
              <a:spLocks noChangeArrowheads="1"/>
            </p:cNvSpPr>
            <p:nvPr/>
          </p:nvSpPr>
          <p:spPr bwMode="auto">
            <a:xfrm>
              <a:off x="0" y="6511926"/>
              <a:ext cx="7696200"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l">
                <a:defRPr/>
              </a:pP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Copyright © 2017, 2014, 2011</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Tree>
    <p:extLst>
      <p:ext uri="{BB962C8B-B14F-4D97-AF65-F5344CB8AC3E}">
        <p14:creationId xmlns:p14="http://schemas.microsoft.com/office/powerpoint/2010/main" val="3622156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4"/>
          </p:nvPr>
        </p:nvSpPr>
        <p:spPr>
          <a:xfrm>
            <a:off x="5029200" y="2438400"/>
            <a:ext cx="3657600" cy="2057400"/>
          </a:xfrm>
        </p:spPr>
        <p:txBody>
          <a:bodyPr/>
          <a:lstStyle/>
          <a:p>
            <a:pPr algn="ctr">
              <a:spcBef>
                <a:spcPts val="600"/>
              </a:spcBef>
            </a:pPr>
            <a:r>
              <a:rPr lang="en-US" sz="3200" b="1" dirty="0" smtClean="0">
                <a:solidFill>
                  <a:schemeClr val="tx1"/>
                </a:solidFill>
                <a:latin typeface="Arial" panose="020B0604020202020204" pitchFamily="34" charset="0"/>
                <a:cs typeface="Arial" panose="020B0604020202020204" pitchFamily="34" charset="0"/>
              </a:rPr>
              <a:t>Chapter 3 </a:t>
            </a:r>
          </a:p>
          <a:p>
            <a:pPr algn="ctr">
              <a:spcBef>
                <a:spcPts val="600"/>
              </a:spcBef>
            </a:pPr>
            <a:r>
              <a:rPr lang="en-US" sz="3200" dirty="0" smtClean="0">
                <a:solidFill>
                  <a:schemeClr val="tx1"/>
                </a:solidFill>
                <a:latin typeface="Arial" panose="020B0604020202020204" pitchFamily="34" charset="0"/>
                <a:cs typeface="Arial" panose="020B0604020202020204" pitchFamily="34" charset="0"/>
              </a:rPr>
              <a:t>Interpersonal Communication and </a:t>
            </a:r>
            <a:r>
              <a:rPr lang="en-US" sz="3200" dirty="0" smtClean="0">
                <a:latin typeface="Arial" panose="020B0604020202020204" pitchFamily="34" charset="0"/>
                <a:cs typeface="Arial" panose="020B0604020202020204" pitchFamily="34" charset="0"/>
              </a:rPr>
              <a:t>Perception</a:t>
            </a:r>
          </a:p>
          <a:p>
            <a:pPr algn="ctr">
              <a:spcBef>
                <a:spcPts val="600"/>
              </a:spcBef>
            </a:pPr>
            <a:r>
              <a:rPr lang="en-US" sz="3200" dirty="0" smtClean="0">
                <a:solidFill>
                  <a:schemeClr val="tx2">
                    <a:lumMod val="60000"/>
                    <a:lumOff val="40000"/>
                  </a:schemeClr>
                </a:solidFill>
                <a:latin typeface="Arial" panose="020B0604020202020204" pitchFamily="34" charset="0"/>
                <a:cs typeface="Arial" panose="020B0604020202020204" pitchFamily="34" charset="0"/>
              </a:rPr>
              <a:t>RECAP BOXES</a:t>
            </a:r>
            <a:endParaRPr lang="en-US" sz="3200" dirty="0">
              <a:solidFill>
                <a:schemeClr val="tx2">
                  <a:lumMod val="60000"/>
                  <a:lumOff val="40000"/>
                </a:schemeClr>
              </a:solidFill>
              <a:latin typeface="Arial" panose="020B0604020202020204" pitchFamily="34" charset="0"/>
              <a:cs typeface="Arial" panose="020B0604020202020204" pitchFamily="34" charset="0"/>
            </a:endParaRPr>
          </a:p>
        </p:txBody>
      </p:sp>
      <p:sp>
        <p:nvSpPr>
          <p:cNvPr id="6" name="TextBox 5"/>
          <p:cNvSpPr txBox="1"/>
          <p:nvPr/>
        </p:nvSpPr>
        <p:spPr>
          <a:xfrm>
            <a:off x="4953000" y="4572000"/>
            <a:ext cx="3962400" cy="1384995"/>
          </a:xfrm>
          <a:prstGeom prst="rect">
            <a:avLst/>
          </a:prstGeom>
          <a:noFill/>
        </p:spPr>
        <p:txBody>
          <a:bodyPr wrap="square" rtlCol="0">
            <a:spAutoFit/>
          </a:bodyPr>
          <a:lstStyle/>
          <a:p>
            <a:pPr lvl="0" fontAlgn="base">
              <a:spcBef>
                <a:spcPct val="0"/>
              </a:spcBef>
              <a:spcAft>
                <a:spcPct val="0"/>
              </a:spcAft>
              <a:defRPr/>
            </a:pPr>
            <a:r>
              <a:rPr lang="en-US" altLang="en-US" sz="1200" dirty="0" smtClean="0">
                <a:solidFill>
                  <a:prstClr val="black"/>
                </a:solidFill>
                <a:latin typeface="Arial" panose="020B0604020202020204" pitchFamily="34" charset="0"/>
                <a:ea typeface="ＭＳ Ｐゴシック" panose="020B0600070205080204" pitchFamily="34" charset="-128"/>
              </a:rPr>
              <a:t>This multimedia product and its contents are protected under copyright law. The following are prohibited by law: </a:t>
            </a:r>
          </a:p>
          <a:p>
            <a:pPr marL="107950" lvl="0" indent="-107950" fontAlgn="base">
              <a:spcBef>
                <a:spcPct val="0"/>
              </a:spcBef>
              <a:spcAft>
                <a:spcPct val="0"/>
              </a:spcAft>
              <a:buFontTx/>
              <a:buChar char="•"/>
              <a:defRPr/>
            </a:pPr>
            <a:r>
              <a:rPr lang="en-US" altLang="en-US" sz="1200" dirty="0" smtClean="0">
                <a:solidFill>
                  <a:prstClr val="black"/>
                </a:solidFill>
                <a:latin typeface="Arial" panose="020B0604020202020204" pitchFamily="34" charset="0"/>
                <a:ea typeface="ＭＳ Ｐゴシック" panose="020B0600070205080204" pitchFamily="34" charset="-128"/>
              </a:rPr>
              <a:t>any public performance or display, including transmission of any image over a network; </a:t>
            </a:r>
          </a:p>
          <a:p>
            <a:pPr marL="107950" lvl="0" indent="-107950" fontAlgn="base">
              <a:spcBef>
                <a:spcPct val="0"/>
              </a:spcBef>
              <a:spcAft>
                <a:spcPct val="0"/>
              </a:spcAft>
              <a:buFontTx/>
              <a:buChar char="•"/>
              <a:defRPr/>
            </a:pPr>
            <a:r>
              <a:rPr lang="en-US" altLang="en-US" sz="1200" dirty="0" smtClean="0">
                <a:solidFill>
                  <a:prstClr val="black"/>
                </a:solidFill>
                <a:latin typeface="Arial" panose="020B0604020202020204" pitchFamily="34" charset="0"/>
                <a:ea typeface="ＭＳ Ｐゴシック" panose="020B0600070205080204" pitchFamily="34" charset="-128"/>
              </a:rPr>
              <a:t>preparation of any derivative work, including the extraction, in whole or in part, of any images;</a:t>
            </a:r>
          </a:p>
          <a:p>
            <a:pPr marL="107950" lvl="0" indent="-107950" fontAlgn="base">
              <a:spcBef>
                <a:spcPct val="0"/>
              </a:spcBef>
              <a:spcAft>
                <a:spcPct val="0"/>
              </a:spcAft>
              <a:buFontTx/>
              <a:buChar char="•"/>
              <a:defRPr/>
            </a:pPr>
            <a:r>
              <a:rPr lang="en-US" altLang="en-US" sz="1200" dirty="0" smtClean="0">
                <a:solidFill>
                  <a:prstClr val="black"/>
                </a:solidFill>
                <a:latin typeface="Arial" panose="020B0604020202020204" pitchFamily="34" charset="0"/>
                <a:ea typeface="ＭＳ Ｐゴシック" panose="020B0600070205080204" pitchFamily="34" charset="-128"/>
              </a:rPr>
              <a:t>any rental, lease, or lending of the program</a:t>
            </a:r>
            <a:endParaRPr lang="en-US" sz="1200" dirty="0"/>
          </a:p>
        </p:txBody>
      </p:sp>
    </p:spTree>
    <p:extLst>
      <p:ext uri="{BB962C8B-B14F-4D97-AF65-F5344CB8AC3E}">
        <p14:creationId xmlns:p14="http://schemas.microsoft.com/office/powerpoint/2010/main" val="243618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78" y="13504"/>
            <a:ext cx="8534400" cy="1295400"/>
          </a:xfrm>
        </p:spPr>
        <p:txBody>
          <a:bodyPr>
            <a:normAutofit/>
          </a:bodyPr>
          <a:lstStyle/>
          <a:p>
            <a:pPr marL="0" indent="0" algn="l">
              <a:spcBef>
                <a:spcPts val="600"/>
              </a:spcBef>
            </a:pPr>
            <a:r>
              <a:rPr lang="en-US" sz="3600" dirty="0" smtClean="0"/>
              <a:t>Forming Impressions of Others </a:t>
            </a:r>
            <a:r>
              <a:rPr lang="en-US" sz="2400" dirty="0" smtClean="0"/>
              <a:t>(2 of 5)</a:t>
            </a:r>
            <a:endParaRPr lang="en-US" sz="1400" dirty="0"/>
          </a:p>
        </p:txBody>
      </p:sp>
      <p:sp>
        <p:nvSpPr>
          <p:cNvPr id="3" name="Content Placeholder 2"/>
          <p:cNvSpPr>
            <a:spLocks noGrp="1"/>
          </p:cNvSpPr>
          <p:nvPr>
            <p:ph idx="1"/>
          </p:nvPr>
        </p:nvSpPr>
        <p:spPr>
          <a:xfrm>
            <a:off x="236500" y="1447800"/>
            <a:ext cx="8907500" cy="5410200"/>
          </a:xfrm>
        </p:spPr>
        <p:txBody>
          <a:bodyPr>
            <a:normAutofit/>
          </a:bodyPr>
          <a:lstStyle/>
          <a:p>
            <a:pPr marL="342900" lvl="1" indent="-342900">
              <a:spcBef>
                <a:spcPts val="600"/>
              </a:spcBef>
            </a:pPr>
            <a:r>
              <a:rPr lang="en-US" altLang="en-US" sz="3300" dirty="0" smtClean="0">
                <a:solidFill>
                  <a:schemeClr val="tx2">
                    <a:lumMod val="60000"/>
                    <a:lumOff val="40000"/>
                  </a:schemeClr>
                </a:solidFill>
                <a:ea typeface="ＭＳ Ｐゴシック" pitchFamily="34" charset="-128"/>
              </a:rPr>
              <a:t>We Develop Our Own Theories About Others</a:t>
            </a:r>
          </a:p>
          <a:p>
            <a:pPr lvl="1"/>
            <a:r>
              <a:rPr lang="en-US" sz="2600" i="1" dirty="0" smtClean="0">
                <a:ea typeface="ＭＳ Ｐゴシック" pitchFamily="34" charset="-128"/>
              </a:rPr>
              <a:t>Implicit personality theory </a:t>
            </a:r>
            <a:r>
              <a:rPr lang="en-US" sz="2600" dirty="0"/>
              <a:t>consists of the personal assumptions you </a:t>
            </a:r>
            <a:r>
              <a:rPr lang="en-US" sz="2600" dirty="0" smtClean="0"/>
              <a:t>make about </a:t>
            </a:r>
            <a:r>
              <a:rPr lang="en-US" sz="2600" dirty="0"/>
              <a:t>other people’s </a:t>
            </a:r>
            <a:r>
              <a:rPr lang="en-US" sz="2600" dirty="0" smtClean="0"/>
              <a:t>personalities.</a:t>
            </a:r>
            <a:endParaRPr lang="en-US" sz="2600" i="1" dirty="0" smtClean="0">
              <a:ea typeface="ＭＳ Ｐゴシック" pitchFamily="34" charset="-128"/>
            </a:endParaRPr>
          </a:p>
          <a:p>
            <a:pPr marL="742950" lvl="2" indent="-342900">
              <a:spcBef>
                <a:spcPts val="600"/>
              </a:spcBef>
            </a:pPr>
            <a:r>
              <a:rPr lang="en-US" altLang="en-US" sz="2600" dirty="0" smtClean="0">
                <a:ea typeface="ＭＳ Ｐゴシック" pitchFamily="34" charset="-128"/>
              </a:rPr>
              <a:t>We develop </a:t>
            </a:r>
            <a:r>
              <a:rPr lang="en-US" altLang="en-US" sz="2600" dirty="0" smtClean="0">
                <a:solidFill>
                  <a:schemeClr val="tx2">
                    <a:lumMod val="60000"/>
                    <a:lumOff val="40000"/>
                  </a:schemeClr>
                </a:solidFill>
                <a:ea typeface="ＭＳ Ｐゴシック" pitchFamily="34" charset="-128"/>
              </a:rPr>
              <a:t>categories, or </a:t>
            </a:r>
            <a:r>
              <a:rPr lang="en-US" altLang="en-US" sz="2600" i="1" dirty="0" smtClean="0">
                <a:solidFill>
                  <a:schemeClr val="tx2">
                    <a:lumMod val="60000"/>
                    <a:lumOff val="40000"/>
                  </a:schemeClr>
                </a:solidFill>
                <a:ea typeface="ＭＳ Ｐゴシック" pitchFamily="34" charset="-128"/>
              </a:rPr>
              <a:t>constructs.</a:t>
            </a:r>
          </a:p>
          <a:p>
            <a:pPr marL="742950" lvl="2" indent="-342900">
              <a:spcBef>
                <a:spcPts val="600"/>
              </a:spcBef>
            </a:pPr>
            <a:r>
              <a:rPr lang="en-US" altLang="en-US" sz="2600" i="1" dirty="0" smtClean="0">
                <a:solidFill>
                  <a:schemeClr val="tx2">
                    <a:lumMod val="60000"/>
                    <a:lumOff val="40000"/>
                  </a:schemeClr>
                </a:solidFill>
                <a:ea typeface="ＭＳ Ｐゴシック" pitchFamily="34" charset="-128"/>
              </a:rPr>
              <a:t>Uncertainty reduction </a:t>
            </a:r>
            <a:r>
              <a:rPr lang="en-US" altLang="en-US" sz="2600" i="1" dirty="0" smtClean="0">
                <a:solidFill>
                  <a:schemeClr val="tx2">
                    <a:lumMod val="60000"/>
                    <a:lumOff val="40000"/>
                  </a:schemeClr>
                </a:solidFill>
                <a:ea typeface="ＭＳ Ｐゴシック" pitchFamily="34" charset="-128"/>
              </a:rPr>
              <a:t>theory </a:t>
            </a:r>
            <a:r>
              <a:rPr lang="en-US" altLang="en-US" sz="2600" i="1" dirty="0" smtClean="0">
                <a:solidFill>
                  <a:schemeClr val="tx2">
                    <a:lumMod val="60000"/>
                    <a:lumOff val="40000"/>
                  </a:schemeClr>
                </a:solidFill>
                <a:ea typeface="ＭＳ Ｐゴシック" pitchFamily="34" charset="-128"/>
                <a:sym typeface="Wingdings" panose="05000000000000000000" pitchFamily="2" charset="2"/>
              </a:rPr>
              <a:t> Closure</a:t>
            </a:r>
            <a:endParaRPr lang="en-US" altLang="en-US" sz="2600" i="1" dirty="0" smtClean="0">
              <a:solidFill>
                <a:schemeClr val="tx2">
                  <a:lumMod val="60000"/>
                  <a:lumOff val="40000"/>
                </a:schemeClr>
              </a:solidFill>
              <a:ea typeface="ＭＳ Ｐゴシック" pitchFamily="34" charset="-128"/>
            </a:endParaRPr>
          </a:p>
          <a:p>
            <a:pPr marL="742950" lvl="2" indent="-342900">
              <a:spcBef>
                <a:spcPts val="600"/>
              </a:spcBef>
            </a:pPr>
            <a:endParaRPr lang="en-US" altLang="en-US" i="1" dirty="0" smtClean="0">
              <a:ea typeface="ＭＳ Ｐゴシック" pitchFamily="34" charset="-128"/>
            </a:endParaRPr>
          </a:p>
          <a:p>
            <a:pPr marL="0" lvl="1" indent="0">
              <a:spcBef>
                <a:spcPts val="600"/>
              </a:spcBef>
              <a:buNone/>
            </a:pPr>
            <a:r>
              <a:rPr lang="en-US" altLang="en-US" sz="2000" dirty="0" smtClean="0">
                <a:solidFill>
                  <a:srgbClr val="002060"/>
                </a:solidFill>
                <a:ea typeface="ＭＳ Ｐゴシック" pitchFamily="34" charset="-128"/>
              </a:rPr>
              <a:t>Implicit assumptions and expectations </a:t>
            </a:r>
          </a:p>
          <a:p>
            <a:pPr marL="0" lvl="1" indent="0">
              <a:spcBef>
                <a:spcPts val="600"/>
              </a:spcBef>
              <a:buNone/>
            </a:pPr>
            <a:r>
              <a:rPr lang="en-US" altLang="en-US" sz="2000" dirty="0" smtClean="0">
                <a:solidFill>
                  <a:srgbClr val="002060"/>
                </a:solidFill>
                <a:ea typeface="ＭＳ Ｐゴシック" pitchFamily="34" charset="-128"/>
              </a:rPr>
              <a:t>color our impressions of others.</a:t>
            </a:r>
          </a:p>
        </p:txBody>
      </p:sp>
      <p:pic>
        <p:nvPicPr>
          <p:cNvPr id="4" name="Picture 2" descr="A woman and man, separately having coffee, looking at each other and smil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181"/>
          <a:stretch/>
        </p:blipFill>
        <p:spPr bwMode="auto">
          <a:xfrm>
            <a:off x="5181600" y="4191000"/>
            <a:ext cx="3014978" cy="2167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0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653"/>
            <a:ext cx="8534400" cy="1295400"/>
          </a:xfrm>
        </p:spPr>
        <p:txBody>
          <a:bodyPr/>
          <a:lstStyle/>
          <a:p>
            <a:pPr marL="0" indent="0" algn="l">
              <a:spcBef>
                <a:spcPts val="600"/>
              </a:spcBef>
            </a:pPr>
            <a:r>
              <a:rPr lang="en-US" sz="3600" dirty="0" smtClean="0"/>
              <a:t>Forming Impressions of Others </a:t>
            </a:r>
            <a:r>
              <a:rPr lang="en-US" sz="2400" dirty="0" smtClean="0"/>
              <a:t>(3 of 5)</a:t>
            </a:r>
            <a:endParaRPr lang="en-US" sz="1400" dirty="0"/>
          </a:p>
        </p:txBody>
      </p:sp>
      <p:sp>
        <p:nvSpPr>
          <p:cNvPr id="3" name="Content Placeholder 2"/>
          <p:cNvSpPr>
            <a:spLocks noGrp="1"/>
          </p:cNvSpPr>
          <p:nvPr>
            <p:ph idx="1"/>
          </p:nvPr>
        </p:nvSpPr>
        <p:spPr>
          <a:xfrm>
            <a:off x="685800" y="1676400"/>
            <a:ext cx="7848600" cy="4525963"/>
          </a:xfrm>
        </p:spPr>
        <p:txBody>
          <a:bodyPr/>
          <a:lstStyle/>
          <a:p>
            <a:pPr marL="342900" lvl="1" indent="-342900">
              <a:spcBef>
                <a:spcPts val="600"/>
              </a:spcBef>
            </a:pPr>
            <a:r>
              <a:rPr lang="en-US" altLang="en-US" sz="2800" dirty="0" smtClean="0">
                <a:solidFill>
                  <a:srgbClr val="6F172C"/>
                </a:solidFill>
                <a:ea typeface="ＭＳ Ｐゴシック" pitchFamily="34" charset="-128"/>
              </a:rPr>
              <a:t>We Form Impressions of Others Online: The Social Media Effect</a:t>
            </a:r>
          </a:p>
          <a:p>
            <a:pPr marL="742950" lvl="2" indent="-342900">
              <a:spcBef>
                <a:spcPts val="600"/>
              </a:spcBef>
            </a:pPr>
            <a:r>
              <a:rPr lang="en-US" altLang="en-US" sz="2400" dirty="0" smtClean="0">
                <a:ea typeface="ＭＳ Ｐゴシック" pitchFamily="34" charset="-128"/>
              </a:rPr>
              <a:t>Others evaluate you in interpersonal situations based on what you post on social media.</a:t>
            </a:r>
          </a:p>
          <a:p>
            <a:pPr marL="742950" lvl="2" indent="-342900">
              <a:spcBef>
                <a:spcPts val="600"/>
              </a:spcBef>
            </a:pPr>
            <a:r>
              <a:rPr lang="en-US" altLang="en-US" sz="2400" dirty="0" smtClean="0">
                <a:solidFill>
                  <a:schemeClr val="tx2">
                    <a:lumMod val="60000"/>
                    <a:lumOff val="40000"/>
                  </a:schemeClr>
                </a:solidFill>
                <a:ea typeface="ＭＳ Ｐゴシック" pitchFamily="34" charset="-128"/>
              </a:rPr>
              <a:t>What </a:t>
            </a:r>
            <a:r>
              <a:rPr lang="en-US" altLang="en-US" sz="2400" i="1" dirty="0" smtClean="0">
                <a:solidFill>
                  <a:schemeClr val="tx2">
                    <a:lumMod val="60000"/>
                    <a:lumOff val="40000"/>
                  </a:schemeClr>
                </a:solidFill>
                <a:ea typeface="ＭＳ Ｐゴシック" pitchFamily="34" charset="-128"/>
              </a:rPr>
              <a:t>others</a:t>
            </a:r>
            <a:r>
              <a:rPr lang="en-US" altLang="en-US" sz="2400" dirty="0" smtClean="0">
                <a:solidFill>
                  <a:schemeClr val="tx2">
                    <a:lumMod val="60000"/>
                    <a:lumOff val="40000"/>
                  </a:schemeClr>
                </a:solidFill>
                <a:ea typeface="ＭＳ Ｐゴシック" pitchFamily="34" charset="-128"/>
              </a:rPr>
              <a:t> say about you on social media has a greater impact on whether you are perceived positively or negatively than what you post about yourself.</a:t>
            </a:r>
            <a:endParaRPr lang="en-US" altLang="en-US" sz="2800" dirty="0" smtClean="0">
              <a:solidFill>
                <a:schemeClr val="tx2">
                  <a:lumMod val="60000"/>
                  <a:lumOff val="40000"/>
                </a:schemeClr>
              </a:solidFill>
              <a:ea typeface="ＭＳ Ｐゴシック" pitchFamily="34" charset="-128"/>
            </a:endParaRPr>
          </a:p>
        </p:txBody>
      </p:sp>
    </p:spTree>
    <p:extLst>
      <p:ext uri="{BB962C8B-B14F-4D97-AF65-F5344CB8AC3E}">
        <p14:creationId xmlns:p14="http://schemas.microsoft.com/office/powerpoint/2010/main" val="365813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1295400"/>
          </a:xfrm>
        </p:spPr>
        <p:txBody>
          <a:bodyPr/>
          <a:lstStyle/>
          <a:p>
            <a:pPr marL="0" indent="0" algn="l">
              <a:spcBef>
                <a:spcPts val="600"/>
              </a:spcBef>
            </a:pPr>
            <a:r>
              <a:rPr lang="en-US" sz="3600" dirty="0" smtClean="0"/>
              <a:t>Forming Impressions of Others </a:t>
            </a:r>
            <a:r>
              <a:rPr lang="en-US" sz="2400" dirty="0" smtClean="0"/>
              <a:t>(4 or 5)</a:t>
            </a:r>
            <a:endParaRPr lang="en-US" sz="1400" dirty="0"/>
          </a:p>
        </p:txBody>
      </p:sp>
      <p:sp>
        <p:nvSpPr>
          <p:cNvPr id="3" name="Content Placeholder 2"/>
          <p:cNvSpPr>
            <a:spLocks noGrp="1"/>
          </p:cNvSpPr>
          <p:nvPr>
            <p:ph idx="1"/>
          </p:nvPr>
        </p:nvSpPr>
        <p:spPr>
          <a:xfrm>
            <a:off x="685800" y="1676400"/>
            <a:ext cx="7848600" cy="4525963"/>
          </a:xfrm>
        </p:spPr>
        <p:txBody>
          <a:bodyPr/>
          <a:lstStyle/>
          <a:p>
            <a:pPr marL="342900" lvl="1" indent="-342900">
              <a:spcBef>
                <a:spcPts val="600"/>
              </a:spcBef>
            </a:pPr>
            <a:r>
              <a:rPr lang="en-US" altLang="en-US" sz="2800" dirty="0" smtClean="0">
                <a:solidFill>
                  <a:schemeClr val="tx2">
                    <a:lumMod val="60000"/>
                    <a:lumOff val="40000"/>
                  </a:schemeClr>
                </a:solidFill>
                <a:ea typeface="ＭＳ Ｐゴシック" pitchFamily="34" charset="-128"/>
              </a:rPr>
              <a:t>We Emphasize What Comes First: The </a:t>
            </a:r>
            <a:r>
              <a:rPr lang="en-US" altLang="en-US" sz="2800" i="1" dirty="0" smtClean="0">
                <a:solidFill>
                  <a:schemeClr val="tx2">
                    <a:lumMod val="60000"/>
                    <a:lumOff val="40000"/>
                  </a:schemeClr>
                </a:solidFill>
                <a:ea typeface="ＭＳ Ｐゴシック" pitchFamily="34" charset="-128"/>
              </a:rPr>
              <a:t>Primacy Effect</a:t>
            </a:r>
          </a:p>
          <a:p>
            <a:pPr marL="742950" lvl="2" indent="-342900">
              <a:spcBef>
                <a:spcPts val="600"/>
              </a:spcBef>
            </a:pPr>
            <a:r>
              <a:rPr lang="en-US" altLang="en-US" sz="2400" dirty="0" smtClean="0">
                <a:ea typeface="ＭＳ Ｐゴシック" pitchFamily="34" charset="-128"/>
              </a:rPr>
              <a:t>Developed by Solomon Asch</a:t>
            </a:r>
          </a:p>
          <a:p>
            <a:pPr marL="742950" lvl="2" indent="-342900">
              <a:spcBef>
                <a:spcPts val="600"/>
              </a:spcBef>
            </a:pPr>
            <a:r>
              <a:rPr lang="en-US" altLang="en-US" i="1" dirty="0" smtClean="0">
                <a:latin typeface="Arial" panose="020B0604020202020204" pitchFamily="34" charset="0"/>
                <a:ea typeface="ＭＳ Ｐゴシック" pitchFamily="34" charset="-128"/>
                <a:cs typeface="Arial" panose="020B0604020202020204" pitchFamily="34" charset="0"/>
              </a:rPr>
              <a:t>Predicted outcome theory </a:t>
            </a:r>
            <a:r>
              <a:rPr lang="en-US" altLang="en-US" dirty="0" smtClean="0">
                <a:latin typeface="Arial" panose="020B0604020202020204" pitchFamily="34" charset="0"/>
                <a:ea typeface="ＭＳ Ｐゴシック" pitchFamily="34" charset="-128"/>
                <a:cs typeface="Arial" panose="020B0604020202020204" pitchFamily="34" charset="0"/>
              </a:rPr>
              <a:t>(POV) helps explain the primacy effect in interpersonal relationships.</a:t>
            </a:r>
            <a:endParaRPr lang="en-US" altLang="en-US" sz="2400" dirty="0" smtClean="0">
              <a:ea typeface="ＭＳ Ｐゴシック" pitchFamily="34" charset="-128"/>
            </a:endParaRPr>
          </a:p>
        </p:txBody>
      </p:sp>
    </p:spTree>
    <p:extLst>
      <p:ext uri="{BB962C8B-B14F-4D97-AF65-F5344CB8AC3E}">
        <p14:creationId xmlns:p14="http://schemas.microsoft.com/office/powerpoint/2010/main" val="3612413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58"/>
            <a:ext cx="8534400" cy="1295400"/>
          </a:xfrm>
        </p:spPr>
        <p:txBody>
          <a:bodyPr/>
          <a:lstStyle/>
          <a:p>
            <a:pPr marL="0" indent="0" algn="l">
              <a:spcBef>
                <a:spcPts val="600"/>
              </a:spcBef>
            </a:pPr>
            <a:r>
              <a:rPr lang="en-US" sz="3600" dirty="0" smtClean="0"/>
              <a:t>Forming Impressions of Others </a:t>
            </a:r>
            <a:r>
              <a:rPr lang="en-US" sz="2400" dirty="0" smtClean="0"/>
              <a:t>(5 of 5)</a:t>
            </a:r>
            <a:endParaRPr lang="en-US" sz="1400" dirty="0"/>
          </a:p>
        </p:txBody>
      </p:sp>
      <p:sp>
        <p:nvSpPr>
          <p:cNvPr id="3" name="Content Placeholder 2"/>
          <p:cNvSpPr>
            <a:spLocks noGrp="1"/>
          </p:cNvSpPr>
          <p:nvPr>
            <p:ph idx="1"/>
          </p:nvPr>
        </p:nvSpPr>
        <p:spPr>
          <a:xfrm>
            <a:off x="685800" y="1676400"/>
            <a:ext cx="7848600" cy="4525963"/>
          </a:xfrm>
        </p:spPr>
        <p:txBody>
          <a:bodyPr/>
          <a:lstStyle/>
          <a:p>
            <a:pPr marL="342900" lvl="1" indent="-342900">
              <a:spcBef>
                <a:spcPts val="600"/>
              </a:spcBef>
            </a:pPr>
            <a:r>
              <a:rPr lang="en-US" altLang="en-US" sz="2800" dirty="0" smtClean="0">
                <a:solidFill>
                  <a:schemeClr val="tx2">
                    <a:lumMod val="60000"/>
                    <a:lumOff val="40000"/>
                  </a:schemeClr>
                </a:solidFill>
                <a:ea typeface="ＭＳ Ｐゴシック" pitchFamily="34" charset="-128"/>
              </a:rPr>
              <a:t>We Emphasize What Comes Last: The </a:t>
            </a:r>
            <a:r>
              <a:rPr lang="en-US" altLang="en-US" sz="2800" i="1" dirty="0" err="1" smtClean="0">
                <a:solidFill>
                  <a:schemeClr val="tx2">
                    <a:lumMod val="60000"/>
                    <a:lumOff val="40000"/>
                  </a:schemeClr>
                </a:solidFill>
                <a:ea typeface="ＭＳ Ｐゴシック" pitchFamily="34" charset="-128"/>
              </a:rPr>
              <a:t>Recency</a:t>
            </a:r>
            <a:r>
              <a:rPr lang="en-US" altLang="en-US" sz="2800" i="1" dirty="0" smtClean="0">
                <a:solidFill>
                  <a:schemeClr val="tx2">
                    <a:lumMod val="60000"/>
                    <a:lumOff val="40000"/>
                  </a:schemeClr>
                </a:solidFill>
                <a:ea typeface="ＭＳ Ｐゴシック" pitchFamily="34" charset="-128"/>
              </a:rPr>
              <a:t> Effect</a:t>
            </a:r>
          </a:p>
          <a:p>
            <a:pPr marL="342900" lvl="1" indent="-342900">
              <a:spcBef>
                <a:spcPts val="600"/>
              </a:spcBef>
            </a:pPr>
            <a:r>
              <a:rPr lang="en-US" altLang="en-US" dirty="0" smtClean="0">
                <a:solidFill>
                  <a:schemeClr val="tx2">
                    <a:lumMod val="60000"/>
                    <a:lumOff val="40000"/>
                  </a:schemeClr>
                </a:solidFill>
                <a:ea typeface="ＭＳ Ｐゴシック" pitchFamily="34" charset="-128"/>
              </a:rPr>
              <a:t>We Generalize Positive Qualities to Others: The </a:t>
            </a:r>
            <a:r>
              <a:rPr lang="en-US" altLang="en-US" i="1" dirty="0" smtClean="0">
                <a:solidFill>
                  <a:schemeClr val="tx2">
                    <a:lumMod val="60000"/>
                    <a:lumOff val="40000"/>
                  </a:schemeClr>
                </a:solidFill>
                <a:ea typeface="ＭＳ Ｐゴシック" pitchFamily="34" charset="-128"/>
              </a:rPr>
              <a:t>Halo Effect</a:t>
            </a:r>
          </a:p>
          <a:p>
            <a:pPr marL="342900" lvl="1" indent="-342900">
              <a:spcBef>
                <a:spcPts val="600"/>
              </a:spcBef>
            </a:pPr>
            <a:r>
              <a:rPr lang="en-US" altLang="en-US" dirty="0" smtClean="0">
                <a:solidFill>
                  <a:schemeClr val="tx2">
                    <a:lumMod val="60000"/>
                    <a:lumOff val="40000"/>
                  </a:schemeClr>
                </a:solidFill>
                <a:ea typeface="ＭＳ Ｐゴシック" pitchFamily="34" charset="-128"/>
              </a:rPr>
              <a:t>We Generalize Negative Qualities to Others: the </a:t>
            </a:r>
            <a:r>
              <a:rPr lang="en-US" altLang="en-US" i="1" dirty="0" smtClean="0">
                <a:solidFill>
                  <a:schemeClr val="tx2">
                    <a:lumMod val="60000"/>
                    <a:lumOff val="40000"/>
                  </a:schemeClr>
                </a:solidFill>
                <a:ea typeface="ＭＳ Ｐゴシック" pitchFamily="34" charset="-128"/>
              </a:rPr>
              <a:t>Horn Effect</a:t>
            </a:r>
            <a:endParaRPr lang="en-US" altLang="en-US" sz="2800" i="1" dirty="0" smtClean="0">
              <a:solidFill>
                <a:schemeClr val="tx2">
                  <a:lumMod val="60000"/>
                  <a:lumOff val="40000"/>
                </a:schemeClr>
              </a:solidFill>
              <a:ea typeface="ＭＳ Ｐゴシック" pitchFamily="34" charset="-128"/>
            </a:endParaRPr>
          </a:p>
        </p:txBody>
      </p:sp>
    </p:spTree>
    <p:extLst>
      <p:ext uri="{BB962C8B-B14F-4D97-AF65-F5344CB8AC3E}">
        <p14:creationId xmlns:p14="http://schemas.microsoft.com/office/powerpoint/2010/main" val="420878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Interpreting the Behavior of Others </a:t>
            </a:r>
            <a:r>
              <a:rPr lang="en-US" sz="2400" dirty="0" smtClean="0"/>
              <a:t>(1 of 3)</a:t>
            </a:r>
            <a:r>
              <a:rPr lang="en-US" dirty="0" smtClean="0"/>
              <a:t/>
            </a:r>
            <a:br>
              <a:rPr lang="en-US" dirty="0" smtClean="0"/>
            </a:br>
            <a:r>
              <a:rPr lang="en-US" sz="1400" dirty="0" smtClean="0"/>
              <a:t>3.3 List and describe the strategies we use to interpret the behaviors of others.</a:t>
            </a:r>
            <a:endParaRPr lang="en-US" sz="1400" dirty="0"/>
          </a:p>
        </p:txBody>
      </p:sp>
      <p:sp>
        <p:nvSpPr>
          <p:cNvPr id="3" name="Content Placeholder 2"/>
          <p:cNvSpPr>
            <a:spLocks noGrp="1"/>
          </p:cNvSpPr>
          <p:nvPr>
            <p:ph idx="1"/>
          </p:nvPr>
        </p:nvSpPr>
        <p:spPr>
          <a:xfrm>
            <a:off x="457200" y="1905000"/>
            <a:ext cx="8229600" cy="4525963"/>
          </a:xfrm>
        </p:spPr>
        <p:txBody>
          <a:bodyPr/>
          <a:lstStyle/>
          <a:p>
            <a:pPr marL="342900" lvl="1" indent="-342900">
              <a:spcBef>
                <a:spcPts val="600"/>
              </a:spcBef>
            </a:pPr>
            <a:r>
              <a:rPr lang="en-US" altLang="en-US" sz="2800" dirty="0" smtClean="0">
                <a:solidFill>
                  <a:schemeClr val="tx2">
                    <a:lumMod val="60000"/>
                    <a:lumOff val="40000"/>
                  </a:schemeClr>
                </a:solidFill>
                <a:ea typeface="ＭＳ Ｐゴシック" pitchFamily="34" charset="-128"/>
              </a:rPr>
              <a:t>We Attribute Motives to Others’ Behavior: Attribution Theory</a:t>
            </a:r>
          </a:p>
          <a:p>
            <a:pPr marL="742950" lvl="2" indent="-342900">
              <a:spcBef>
                <a:spcPts val="600"/>
              </a:spcBef>
            </a:pPr>
            <a:r>
              <a:rPr lang="en-US" altLang="en-US" sz="2400" i="1" dirty="0" smtClean="0">
                <a:ea typeface="ＭＳ Ｐゴシック" pitchFamily="34" charset="-128"/>
              </a:rPr>
              <a:t>Attribution theory</a:t>
            </a:r>
            <a:endParaRPr lang="en-US" altLang="en-US" sz="2400" dirty="0" smtClean="0">
              <a:ea typeface="ＭＳ Ｐゴシック" pitchFamily="34" charset="-128"/>
            </a:endParaRPr>
          </a:p>
          <a:p>
            <a:pPr marL="742950" lvl="2" indent="-342900">
              <a:spcBef>
                <a:spcPts val="600"/>
              </a:spcBef>
            </a:pPr>
            <a:r>
              <a:rPr lang="en-US" altLang="en-US" sz="2400" i="1" dirty="0" smtClean="0">
                <a:ea typeface="ＭＳ Ｐゴシック" pitchFamily="34" charset="-128"/>
              </a:rPr>
              <a:t>Casual attribution theory</a:t>
            </a:r>
            <a:endParaRPr lang="en-US" altLang="en-US" sz="2400" dirty="0" smtClean="0">
              <a:ea typeface="ＭＳ Ｐゴシック" pitchFamily="34" charset="-128"/>
            </a:endParaRPr>
          </a:p>
        </p:txBody>
      </p:sp>
    </p:spTree>
    <p:extLst>
      <p:ext uri="{BB962C8B-B14F-4D97-AF65-F5344CB8AC3E}">
        <p14:creationId xmlns:p14="http://schemas.microsoft.com/office/powerpoint/2010/main" val="3973755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Interpreting the Behavior of Others </a:t>
            </a:r>
            <a:r>
              <a:rPr lang="en-US" sz="2400" dirty="0" smtClean="0"/>
              <a:t>(2 of 3)</a:t>
            </a:r>
            <a:endParaRPr lang="en-US" sz="1400" dirty="0"/>
          </a:p>
        </p:txBody>
      </p:sp>
      <p:sp>
        <p:nvSpPr>
          <p:cNvPr id="3" name="Content Placeholder 2"/>
          <p:cNvSpPr>
            <a:spLocks noGrp="1"/>
          </p:cNvSpPr>
          <p:nvPr>
            <p:ph idx="1"/>
          </p:nvPr>
        </p:nvSpPr>
        <p:spPr>
          <a:xfrm>
            <a:off x="457200" y="1752600"/>
            <a:ext cx="8229600" cy="4525963"/>
          </a:xfrm>
        </p:spPr>
        <p:txBody>
          <a:bodyPr/>
          <a:lstStyle/>
          <a:p>
            <a:pPr marL="342900" lvl="1" indent="-342900">
              <a:spcBef>
                <a:spcPts val="600"/>
              </a:spcBef>
            </a:pPr>
            <a:r>
              <a:rPr lang="en-US" altLang="en-US" sz="2800" dirty="0" smtClean="0">
                <a:solidFill>
                  <a:schemeClr val="tx2">
                    <a:lumMod val="60000"/>
                    <a:lumOff val="40000"/>
                  </a:schemeClr>
                </a:solidFill>
                <a:ea typeface="ＭＳ Ｐゴシック" pitchFamily="34" charset="-128"/>
              </a:rPr>
              <a:t>We Use Our Own Point of Reference About Power: </a:t>
            </a:r>
            <a:r>
              <a:rPr lang="en-US" altLang="en-US" sz="2800" i="1" dirty="0" smtClean="0">
                <a:solidFill>
                  <a:schemeClr val="tx2">
                    <a:lumMod val="60000"/>
                    <a:lumOff val="40000"/>
                  </a:schemeClr>
                </a:solidFill>
                <a:ea typeface="ＭＳ Ｐゴシック" pitchFamily="34" charset="-128"/>
              </a:rPr>
              <a:t>Standpoint Theory</a:t>
            </a:r>
          </a:p>
          <a:p>
            <a:pPr marL="742950" lvl="2" indent="-342900">
              <a:spcBef>
                <a:spcPts val="600"/>
              </a:spcBef>
            </a:pPr>
            <a:r>
              <a:rPr lang="en-US" altLang="en-US" sz="2400" dirty="0" smtClean="0">
                <a:ea typeface="ＭＳ Ｐゴシック" pitchFamily="34" charset="-128"/>
              </a:rPr>
              <a:t>Developed by Georg Hegel</a:t>
            </a:r>
          </a:p>
          <a:p>
            <a:pPr marL="742950" lvl="2" indent="-342900">
              <a:spcBef>
                <a:spcPts val="600"/>
              </a:spcBef>
            </a:pPr>
            <a:r>
              <a:rPr lang="en-US" altLang="en-US" dirty="0" smtClean="0">
                <a:ea typeface="ＭＳ Ｐゴシック" pitchFamily="34" charset="-128"/>
              </a:rPr>
              <a:t>Explains why people see the world differently, particularly in terms of power and influence</a:t>
            </a:r>
            <a:endParaRPr lang="en-US" altLang="en-US" sz="2400" dirty="0" smtClean="0">
              <a:ea typeface="ＭＳ Ｐゴシック" pitchFamily="34" charset="-128"/>
            </a:endParaRPr>
          </a:p>
        </p:txBody>
      </p:sp>
    </p:spTree>
    <p:extLst>
      <p:ext uri="{BB962C8B-B14F-4D97-AF65-F5344CB8AC3E}">
        <p14:creationId xmlns:p14="http://schemas.microsoft.com/office/powerpoint/2010/main" val="361153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Interpreting the Behavior of Others </a:t>
            </a:r>
            <a:r>
              <a:rPr lang="en-US" sz="2400" dirty="0" smtClean="0"/>
              <a:t>(3 of 3)</a:t>
            </a:r>
            <a:endParaRPr lang="en-US" sz="1400" dirty="0"/>
          </a:p>
        </p:txBody>
      </p:sp>
      <p:sp>
        <p:nvSpPr>
          <p:cNvPr id="3" name="Content Placeholder 2"/>
          <p:cNvSpPr>
            <a:spLocks noGrp="1"/>
          </p:cNvSpPr>
          <p:nvPr>
            <p:ph idx="1"/>
          </p:nvPr>
        </p:nvSpPr>
        <p:spPr>
          <a:xfrm>
            <a:off x="228600" y="1828800"/>
            <a:ext cx="5562600" cy="4525963"/>
          </a:xfrm>
        </p:spPr>
        <p:txBody>
          <a:bodyPr/>
          <a:lstStyle/>
          <a:p>
            <a:pPr marL="342900" lvl="1" indent="-342900">
              <a:spcBef>
                <a:spcPts val="600"/>
              </a:spcBef>
            </a:pPr>
            <a:r>
              <a:rPr lang="en-US" altLang="en-US" sz="2800" dirty="0">
                <a:solidFill>
                  <a:schemeClr val="tx2">
                    <a:lumMod val="60000"/>
                    <a:lumOff val="40000"/>
                  </a:schemeClr>
                </a:solidFill>
                <a:ea typeface="ＭＳ Ｐゴシック" pitchFamily="34" charset="-128"/>
              </a:rPr>
              <a:t>We Draw on Our Own Cultural Background: Intercultural Communication Theory</a:t>
            </a:r>
          </a:p>
          <a:p>
            <a:pPr marL="742950" lvl="2" indent="-342900">
              <a:spcBef>
                <a:spcPts val="600"/>
              </a:spcBef>
            </a:pPr>
            <a:r>
              <a:rPr lang="en-US" altLang="en-US" sz="2400" dirty="0" smtClean="0">
                <a:ea typeface="ＭＳ Ｐゴシック" pitchFamily="34" charset="-128"/>
              </a:rPr>
              <a:t>Cultural elements include</a:t>
            </a:r>
          </a:p>
          <a:p>
            <a:pPr marL="1200150" lvl="3" indent="-342900">
              <a:spcBef>
                <a:spcPts val="600"/>
              </a:spcBef>
            </a:pPr>
            <a:r>
              <a:rPr lang="en-US" altLang="en-US" sz="2000" dirty="0" smtClean="0">
                <a:ea typeface="ＭＳ Ｐゴシック" pitchFamily="34" charset="-128"/>
              </a:rPr>
              <a:t>Material </a:t>
            </a:r>
            <a:r>
              <a:rPr lang="en-US" altLang="en-US" sz="2000" i="1" dirty="0" smtClean="0">
                <a:ea typeface="ＭＳ Ｐゴシック" pitchFamily="34" charset="-128"/>
              </a:rPr>
              <a:t>culture</a:t>
            </a:r>
          </a:p>
          <a:p>
            <a:pPr marL="1200150" lvl="3" indent="-342900">
              <a:spcBef>
                <a:spcPts val="600"/>
              </a:spcBef>
            </a:pPr>
            <a:r>
              <a:rPr lang="en-US" altLang="en-US" dirty="0" smtClean="0">
                <a:ea typeface="ＭＳ Ｐゴシック" pitchFamily="34" charset="-128"/>
              </a:rPr>
              <a:t>Social institutions</a:t>
            </a:r>
          </a:p>
          <a:p>
            <a:pPr marL="1200150" lvl="3" indent="-342900">
              <a:spcBef>
                <a:spcPts val="600"/>
              </a:spcBef>
            </a:pPr>
            <a:r>
              <a:rPr lang="en-US" altLang="en-US" sz="2000" dirty="0" smtClean="0">
                <a:ea typeface="ＭＳ Ｐゴシック" pitchFamily="34" charset="-128"/>
              </a:rPr>
              <a:t>Belief systems</a:t>
            </a:r>
          </a:p>
          <a:p>
            <a:pPr marL="1200150" lvl="3" indent="-342900">
              <a:spcBef>
                <a:spcPts val="600"/>
              </a:spcBef>
            </a:pPr>
            <a:r>
              <a:rPr lang="en-US" altLang="en-US" dirty="0" smtClean="0">
                <a:ea typeface="ＭＳ Ｐゴシック" pitchFamily="34" charset="-128"/>
              </a:rPr>
              <a:t>Aesthetics</a:t>
            </a:r>
          </a:p>
          <a:p>
            <a:pPr marL="1200150" lvl="3" indent="-342900">
              <a:spcBef>
                <a:spcPts val="600"/>
              </a:spcBef>
            </a:pPr>
            <a:r>
              <a:rPr lang="en-US" altLang="en-US" sz="2000" dirty="0" smtClean="0">
                <a:ea typeface="ＭＳ Ｐゴシック" pitchFamily="34" charset="-128"/>
              </a:rPr>
              <a:t>Language</a:t>
            </a:r>
          </a:p>
        </p:txBody>
      </p:sp>
      <p:pic>
        <p:nvPicPr>
          <p:cNvPr id="5122" name="Picture 2" descr="Two men wearing typical Arab tunics and head-coverings shake hands, each leaning forward so their faces are almost touch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2133600"/>
            <a:ext cx="3383756" cy="4126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9587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504"/>
            <a:ext cx="8763000" cy="1434296"/>
          </a:xfrm>
        </p:spPr>
        <p:txBody>
          <a:bodyPr>
            <a:normAutofit/>
          </a:bodyPr>
          <a:lstStyle/>
          <a:p>
            <a:pPr algn="l"/>
            <a:r>
              <a:rPr lang="en-US" sz="3600" dirty="0" smtClean="0"/>
              <a:t>Identifying Barriers to Accurate Interpersonal Perception </a:t>
            </a:r>
            <a:r>
              <a:rPr lang="en-US" sz="2400" dirty="0" smtClean="0"/>
              <a:t>(1 of 6)</a:t>
            </a:r>
            <a:br>
              <a:rPr lang="en-US" sz="2400" dirty="0" smtClean="0"/>
            </a:br>
            <a:r>
              <a:rPr lang="en-US" sz="1400" dirty="0" smtClean="0"/>
              <a:t>3.4 Identify the eight factors that distort the accuracy of interpersonal perception</a:t>
            </a:r>
            <a:endParaRPr lang="en-US" sz="1400" dirty="0"/>
          </a:p>
        </p:txBody>
      </p:sp>
      <p:sp>
        <p:nvSpPr>
          <p:cNvPr id="3" name="Content Placeholder 2"/>
          <p:cNvSpPr>
            <a:spLocks noGrp="1"/>
          </p:cNvSpPr>
          <p:nvPr>
            <p:ph idx="1"/>
          </p:nvPr>
        </p:nvSpPr>
        <p:spPr>
          <a:xfrm>
            <a:off x="457200" y="1600200"/>
            <a:ext cx="8229600" cy="4571999"/>
          </a:xfrm>
        </p:spPr>
        <p:txBody>
          <a:bodyPr>
            <a:normAutofit/>
          </a:bodyPr>
          <a:lstStyle/>
          <a:p>
            <a:pPr>
              <a:spcBef>
                <a:spcPts val="600"/>
              </a:spcBef>
            </a:pPr>
            <a:r>
              <a:rPr lang="en-US" sz="2800" dirty="0" smtClean="0">
                <a:solidFill>
                  <a:schemeClr val="tx2">
                    <a:lumMod val="60000"/>
                    <a:lumOff val="40000"/>
                  </a:schemeClr>
                </a:solidFill>
              </a:rPr>
              <a:t>We </a:t>
            </a:r>
            <a:r>
              <a:rPr lang="en-US" sz="2800" i="1" dirty="0" smtClean="0">
                <a:solidFill>
                  <a:schemeClr val="tx2">
                    <a:lumMod val="60000"/>
                    <a:lumOff val="40000"/>
                  </a:schemeClr>
                </a:solidFill>
              </a:rPr>
              <a:t>Stereotype</a:t>
            </a:r>
          </a:p>
          <a:p>
            <a:pPr lvl="1">
              <a:spcBef>
                <a:spcPts val="600"/>
              </a:spcBef>
            </a:pPr>
            <a:r>
              <a:rPr lang="en-US" sz="2400" dirty="0" smtClean="0"/>
              <a:t>We stereotype to meet our own needs for power, authority and structure.</a:t>
            </a:r>
          </a:p>
          <a:p>
            <a:pPr lvl="1">
              <a:spcBef>
                <a:spcPts val="600"/>
              </a:spcBef>
            </a:pPr>
            <a:r>
              <a:rPr lang="en-US" sz="2400" dirty="0" smtClean="0"/>
              <a:t>We also overgeneralize.</a:t>
            </a:r>
          </a:p>
          <a:p>
            <a:pPr>
              <a:spcBef>
                <a:spcPts val="600"/>
              </a:spcBef>
            </a:pPr>
            <a:r>
              <a:rPr lang="en-US" sz="2800" dirty="0" smtClean="0">
                <a:solidFill>
                  <a:schemeClr val="tx2">
                    <a:lumMod val="60000"/>
                    <a:lumOff val="40000"/>
                  </a:schemeClr>
                </a:solidFill>
              </a:rPr>
              <a:t>We Ignore Information</a:t>
            </a:r>
          </a:p>
          <a:p>
            <a:pPr lvl="1">
              <a:spcBef>
                <a:spcPts val="600"/>
              </a:spcBef>
            </a:pPr>
            <a:r>
              <a:rPr lang="en-US" sz="2400" dirty="0" smtClean="0"/>
              <a:t>We tend to explain a person’s motives on the basis of what is most obvious rather than the in-depth information we might have.</a:t>
            </a:r>
          </a:p>
          <a:p>
            <a:pPr lvl="1">
              <a:spcBef>
                <a:spcPts val="600"/>
              </a:spcBef>
            </a:pPr>
            <a:r>
              <a:rPr lang="en-US" sz="2400" i="1" dirty="0" smtClean="0"/>
              <a:t>Social identity model of deindividuation effects (SIDE</a:t>
            </a:r>
            <a:r>
              <a:rPr lang="en-US" sz="2400" dirty="0" smtClean="0"/>
              <a:t>)</a:t>
            </a:r>
            <a:endParaRPr lang="en-US" sz="2400" dirty="0"/>
          </a:p>
        </p:txBody>
      </p:sp>
    </p:spTree>
    <p:extLst>
      <p:ext uri="{BB962C8B-B14F-4D97-AF65-F5344CB8AC3E}">
        <p14:creationId xmlns:p14="http://schemas.microsoft.com/office/powerpoint/2010/main" val="4184754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504"/>
            <a:ext cx="8229600" cy="1434296"/>
          </a:xfrm>
        </p:spPr>
        <p:txBody>
          <a:bodyPr>
            <a:normAutofit/>
          </a:bodyPr>
          <a:lstStyle/>
          <a:p>
            <a:pPr algn="l"/>
            <a:r>
              <a:rPr lang="en-US" sz="3600" dirty="0" smtClean="0"/>
              <a:t>Identifying Barriers to Accurate Interpersonal Perception </a:t>
            </a:r>
            <a:r>
              <a:rPr lang="en-US" sz="2400" dirty="0" smtClean="0"/>
              <a:t>(2 of 6)</a:t>
            </a:r>
            <a:endParaRPr lang="en-US" sz="1400" dirty="0"/>
          </a:p>
        </p:txBody>
      </p:sp>
      <p:sp>
        <p:nvSpPr>
          <p:cNvPr id="3" name="Content Placeholder 2"/>
          <p:cNvSpPr>
            <a:spLocks noGrp="1"/>
          </p:cNvSpPr>
          <p:nvPr>
            <p:ph idx="1"/>
          </p:nvPr>
        </p:nvSpPr>
        <p:spPr/>
        <p:txBody>
          <a:bodyPr>
            <a:normAutofit/>
          </a:bodyPr>
          <a:lstStyle/>
          <a:p>
            <a:pPr>
              <a:spcBef>
                <a:spcPts val="600"/>
              </a:spcBef>
            </a:pPr>
            <a:r>
              <a:rPr lang="en-US" sz="2800" dirty="0" smtClean="0">
                <a:solidFill>
                  <a:schemeClr val="tx2">
                    <a:lumMod val="60000"/>
                    <a:lumOff val="40000"/>
                  </a:schemeClr>
                </a:solidFill>
              </a:rPr>
              <a:t>We Impose </a:t>
            </a:r>
            <a:r>
              <a:rPr lang="en-US" sz="2800" dirty="0">
                <a:solidFill>
                  <a:schemeClr val="tx2">
                    <a:lumMod val="60000"/>
                    <a:lumOff val="40000"/>
                  </a:schemeClr>
                </a:solidFill>
              </a:rPr>
              <a:t>C</a:t>
            </a:r>
            <a:r>
              <a:rPr lang="en-US" sz="2800" dirty="0" smtClean="0">
                <a:solidFill>
                  <a:schemeClr val="tx2">
                    <a:lumMod val="60000"/>
                    <a:lumOff val="40000"/>
                  </a:schemeClr>
                </a:solidFill>
              </a:rPr>
              <a:t>onsistency</a:t>
            </a:r>
          </a:p>
          <a:p>
            <a:pPr lvl="1">
              <a:spcBef>
                <a:spcPts val="600"/>
              </a:spcBef>
            </a:pPr>
            <a:r>
              <a:rPr lang="en-US" sz="2400" dirty="0" smtClean="0"/>
              <a:t>We overestimate the consistency and constancy of others’ behaviors when organizing perceptions; we believe that if someone acts one way today, he or she will continue to act that way in the future.</a:t>
            </a:r>
          </a:p>
          <a:p>
            <a:pPr>
              <a:spcBef>
                <a:spcPts val="600"/>
              </a:spcBef>
            </a:pPr>
            <a:r>
              <a:rPr lang="en-US" sz="2800" dirty="0" smtClean="0">
                <a:solidFill>
                  <a:schemeClr val="tx2">
                    <a:lumMod val="60000"/>
                    <a:lumOff val="40000"/>
                  </a:schemeClr>
                </a:solidFill>
              </a:rPr>
              <a:t>We Focus on the Negative</a:t>
            </a:r>
            <a:endParaRPr lang="en-US" sz="2800" dirty="0">
              <a:solidFill>
                <a:schemeClr val="tx2">
                  <a:lumMod val="60000"/>
                  <a:lumOff val="40000"/>
                </a:schemeClr>
              </a:solidFill>
            </a:endParaRPr>
          </a:p>
        </p:txBody>
      </p:sp>
    </p:spTree>
    <p:extLst>
      <p:ext uri="{BB962C8B-B14F-4D97-AF65-F5344CB8AC3E}">
        <p14:creationId xmlns:p14="http://schemas.microsoft.com/office/powerpoint/2010/main" val="2553895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504"/>
            <a:ext cx="8229600" cy="1434296"/>
          </a:xfrm>
        </p:spPr>
        <p:txBody>
          <a:bodyPr>
            <a:normAutofit/>
          </a:bodyPr>
          <a:lstStyle/>
          <a:p>
            <a:pPr algn="l"/>
            <a:r>
              <a:rPr lang="en-US" sz="3600" dirty="0" smtClean="0"/>
              <a:t>Identifying Barriers to Accurate Interpersonal Perception </a:t>
            </a:r>
            <a:r>
              <a:rPr lang="en-US" sz="2400" dirty="0" smtClean="0"/>
              <a:t>(3 of 6)</a:t>
            </a:r>
            <a:endParaRPr lang="en-US" sz="1400" dirty="0"/>
          </a:p>
        </p:txBody>
      </p:sp>
      <p:sp>
        <p:nvSpPr>
          <p:cNvPr id="3" name="Content Placeholder 2"/>
          <p:cNvSpPr>
            <a:spLocks noGrp="1"/>
          </p:cNvSpPr>
          <p:nvPr>
            <p:ph idx="1"/>
          </p:nvPr>
        </p:nvSpPr>
        <p:spPr>
          <a:xfrm>
            <a:off x="457200" y="1600200"/>
            <a:ext cx="3352800" cy="4525963"/>
          </a:xfrm>
        </p:spPr>
        <p:txBody>
          <a:bodyPr>
            <a:normAutofit/>
          </a:bodyPr>
          <a:lstStyle/>
          <a:p>
            <a:pPr marL="0" indent="0">
              <a:spcBef>
                <a:spcPts val="600"/>
              </a:spcBef>
              <a:buNone/>
            </a:pPr>
            <a:r>
              <a:rPr lang="en-US" sz="2400" dirty="0" smtClean="0">
                <a:solidFill>
                  <a:srgbClr val="002060"/>
                </a:solidFill>
              </a:rPr>
              <a:t>Stereotypes can help us make sense out of the wide range of stimuli we encounter everyday. But we also need to be sure that we don’t overuse stereotypes and thus fail to see people as individuals</a:t>
            </a:r>
            <a:r>
              <a:rPr lang="en-US" sz="2400" dirty="0" smtClean="0"/>
              <a:t>.</a:t>
            </a:r>
            <a:endParaRPr lang="en-US" sz="2400" dirty="0"/>
          </a:p>
        </p:txBody>
      </p:sp>
      <p:pic>
        <p:nvPicPr>
          <p:cNvPr id="1028" name="Picture 4" descr="Woman with bright blue, purple, and red hair, a tattoo on her shoulder, lip piercings, and black eye lin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754" y="1828800"/>
            <a:ext cx="4754467" cy="3319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9785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a:spLocks noGrp="1"/>
          </p:cNvSpPr>
          <p:nvPr>
            <p:ph type="title"/>
          </p:nvPr>
        </p:nvSpPr>
        <p:spPr>
          <a:xfrm>
            <a:off x="457200" y="76200"/>
            <a:ext cx="8229600" cy="1143000"/>
          </a:xfrm>
        </p:spPr>
        <p:txBody>
          <a:bodyPr>
            <a:normAutofit/>
          </a:bodyPr>
          <a:lstStyle/>
          <a:p>
            <a:r>
              <a:rPr lang="en-US" altLang="en-US" sz="3600" dirty="0" smtClean="0">
                <a:ea typeface="ＭＳ Ｐゴシック" pitchFamily="34" charset="-128"/>
              </a:rPr>
              <a:t>Learning Objectives</a:t>
            </a:r>
            <a:r>
              <a:rPr lang="en-US" altLang="en-US" dirty="0" smtClean="0">
                <a:ea typeface="ＭＳ Ｐゴシック" pitchFamily="34" charset="-128"/>
              </a:rPr>
              <a:t/>
            </a:r>
            <a:br>
              <a:rPr lang="en-US" altLang="en-US" dirty="0" smtClean="0">
                <a:ea typeface="ＭＳ Ｐゴシック" pitchFamily="34" charset="-128"/>
              </a:rPr>
            </a:br>
            <a:r>
              <a:rPr lang="en-US" altLang="en-US" sz="2400" dirty="0" smtClean="0"/>
              <a:t>After reading this chapter, you should be able to:</a:t>
            </a:r>
            <a:endParaRPr lang="en-US" altLang="en-US" dirty="0" smtClean="0"/>
          </a:p>
        </p:txBody>
      </p:sp>
      <p:sp>
        <p:nvSpPr>
          <p:cNvPr id="4099" name="Content Placeholder 6"/>
          <p:cNvSpPr>
            <a:spLocks noGrp="1"/>
          </p:cNvSpPr>
          <p:nvPr>
            <p:ph idx="1"/>
          </p:nvPr>
        </p:nvSpPr>
        <p:spPr>
          <a:xfrm>
            <a:off x="685800" y="1828800"/>
            <a:ext cx="8153400" cy="4351338"/>
          </a:xfrm>
        </p:spPr>
        <p:txBody>
          <a:bodyPr/>
          <a:lstStyle/>
          <a:p>
            <a:pPr marL="463550" lvl="1" indent="-463550">
              <a:spcBef>
                <a:spcPts val="1200"/>
              </a:spcBef>
              <a:buFont typeface="Arial" pitchFamily="34" charset="0"/>
              <a:buNone/>
            </a:pPr>
            <a:r>
              <a:rPr lang="en-US" altLang="en-US" sz="2200" dirty="0" smtClean="0"/>
              <a:t>3.1 Define perception, and explain the </a:t>
            </a:r>
            <a:r>
              <a:rPr lang="en-US" altLang="en-US" sz="2200" dirty="0" smtClean="0">
                <a:solidFill>
                  <a:schemeClr val="tx2">
                    <a:lumMod val="60000"/>
                    <a:lumOff val="40000"/>
                  </a:schemeClr>
                </a:solidFill>
              </a:rPr>
              <a:t>three stages of interpersonal perception.</a:t>
            </a:r>
            <a:endParaRPr lang="en-US" altLang="en-US" sz="2200" dirty="0">
              <a:solidFill>
                <a:schemeClr val="tx2">
                  <a:lumMod val="60000"/>
                  <a:lumOff val="40000"/>
                </a:schemeClr>
              </a:solidFill>
            </a:endParaRPr>
          </a:p>
          <a:p>
            <a:pPr marL="463550" lvl="1" indent="-463550">
              <a:spcBef>
                <a:spcPts val="1200"/>
              </a:spcBef>
              <a:buFont typeface="Arial" pitchFamily="34" charset="0"/>
              <a:buNone/>
            </a:pPr>
            <a:r>
              <a:rPr lang="en-US" altLang="en-US" sz="2200" dirty="0" smtClean="0"/>
              <a:t>3.2 List and describe the </a:t>
            </a:r>
            <a:r>
              <a:rPr lang="en-US" altLang="en-US" sz="2200" dirty="0" smtClean="0">
                <a:solidFill>
                  <a:schemeClr val="tx2">
                    <a:lumMod val="60000"/>
                    <a:lumOff val="40000"/>
                  </a:schemeClr>
                </a:solidFill>
              </a:rPr>
              <a:t>strategies we use to form impressions </a:t>
            </a:r>
            <a:r>
              <a:rPr lang="en-US" altLang="en-US" sz="2200" dirty="0" smtClean="0"/>
              <a:t>of others.</a:t>
            </a:r>
          </a:p>
          <a:p>
            <a:pPr marL="463550" indent="-463550">
              <a:spcBef>
                <a:spcPts val="1200"/>
              </a:spcBef>
              <a:buFont typeface="Arial" pitchFamily="34" charset="0"/>
              <a:buNone/>
            </a:pPr>
            <a:r>
              <a:rPr lang="en-US" altLang="en-US" sz="2200" dirty="0" smtClean="0"/>
              <a:t>3.3 List and describe the </a:t>
            </a:r>
            <a:r>
              <a:rPr lang="en-US" altLang="en-US" sz="2200" dirty="0" smtClean="0">
                <a:solidFill>
                  <a:schemeClr val="tx2">
                    <a:lumMod val="60000"/>
                    <a:lumOff val="40000"/>
                  </a:schemeClr>
                </a:solidFill>
              </a:rPr>
              <a:t>strategies we use to interpret the behavior </a:t>
            </a:r>
            <a:r>
              <a:rPr lang="en-US" altLang="en-US" sz="2200" dirty="0" smtClean="0"/>
              <a:t>of others.</a:t>
            </a:r>
          </a:p>
          <a:p>
            <a:pPr marL="463550" indent="-463550">
              <a:spcBef>
                <a:spcPts val="1200"/>
              </a:spcBef>
              <a:buFont typeface="Arial" pitchFamily="34" charset="0"/>
              <a:buNone/>
            </a:pPr>
            <a:r>
              <a:rPr lang="en-US" altLang="en-US" sz="2200" dirty="0" smtClean="0"/>
              <a:t>3.4 Identify the </a:t>
            </a:r>
            <a:r>
              <a:rPr lang="en-US" altLang="en-US" sz="2200" dirty="0" smtClean="0">
                <a:solidFill>
                  <a:schemeClr val="tx2">
                    <a:lumMod val="60000"/>
                    <a:lumOff val="40000"/>
                  </a:schemeClr>
                </a:solidFill>
              </a:rPr>
              <a:t>eight factors that distort </a:t>
            </a:r>
            <a:r>
              <a:rPr lang="en-US" altLang="en-US" sz="2200" dirty="0" smtClean="0"/>
              <a:t>the accuracy of interpersonal perception.</a:t>
            </a:r>
          </a:p>
          <a:p>
            <a:pPr marL="463550" indent="-463550">
              <a:spcBef>
                <a:spcPts val="1200"/>
              </a:spcBef>
              <a:buFont typeface="Arial" pitchFamily="34" charset="0"/>
              <a:buNone/>
            </a:pPr>
            <a:r>
              <a:rPr lang="en-US" altLang="en-US" sz="2200" dirty="0" smtClean="0"/>
              <a:t>3.5 Identify and apply </a:t>
            </a:r>
            <a:r>
              <a:rPr lang="en-US" altLang="en-US" sz="2200" dirty="0" smtClean="0">
                <a:solidFill>
                  <a:schemeClr val="tx2">
                    <a:lumMod val="60000"/>
                    <a:lumOff val="40000"/>
                  </a:schemeClr>
                </a:solidFill>
              </a:rPr>
              <a:t>five suggestions for improving </a:t>
            </a:r>
            <a:r>
              <a:rPr lang="en-US" altLang="en-US" sz="2200" dirty="0" smtClean="0"/>
              <a:t>interpersonal perception.</a:t>
            </a:r>
          </a:p>
        </p:txBody>
      </p:sp>
      <p:sp>
        <p:nvSpPr>
          <p:cNvPr id="4100" name="Slide Number Placeholder 4"/>
          <p:cNvSpPr>
            <a:spLocks noGrp="1"/>
          </p:cNvSpPr>
          <p:nvPr>
            <p:ph type="sldNum" sz="quarter" idx="12"/>
          </p:nvPr>
        </p:nvSpPr>
        <p:spPr bwMode="auto">
          <a:xfrm>
            <a:off x="7086600" y="6356350"/>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itchFamily="34" charset="0"/>
              <a:buChar char="•"/>
              <a:defRPr sz="2800">
                <a:solidFill>
                  <a:srgbClr val="C00000"/>
                </a:solidFill>
                <a:latin typeface="Arial" pitchFamily="34" charset="0"/>
                <a:cs typeface="Arial" pitchFamily="34" charset="0"/>
              </a:defRPr>
            </a:lvl1pPr>
            <a:lvl2pPr marL="742950" indent="-285750">
              <a:lnSpc>
                <a:spcPct val="90000"/>
              </a:lnSpc>
              <a:spcBef>
                <a:spcPts val="500"/>
              </a:spcBef>
              <a:buFont typeface="Arial" pitchFamily="34" charset="0"/>
              <a:buChar char="•"/>
              <a:defRPr sz="2400">
                <a:solidFill>
                  <a:schemeClr val="tx1"/>
                </a:solidFill>
                <a:latin typeface="Arial" pitchFamily="34" charset="0"/>
                <a:cs typeface="Arial" pitchFamily="34" charset="0"/>
              </a:defRPr>
            </a:lvl2pPr>
            <a:lvl3pPr marL="1143000" indent="-228600">
              <a:lnSpc>
                <a:spcPct val="90000"/>
              </a:lnSpc>
              <a:spcBef>
                <a:spcPts val="500"/>
              </a:spcBef>
              <a:buFont typeface="Arial" pitchFamily="34" charset="0"/>
              <a:buChar char="•"/>
              <a:defRPr sz="2000">
                <a:solidFill>
                  <a:schemeClr val="tx1"/>
                </a:solidFill>
                <a:latin typeface="Arial" pitchFamily="34" charset="0"/>
                <a:cs typeface="Arial" pitchFamily="34" charset="0"/>
              </a:defRPr>
            </a:lvl3pPr>
            <a:lvl4pPr marL="1600200" indent="-228600">
              <a:lnSpc>
                <a:spcPct val="90000"/>
              </a:lnSpc>
              <a:spcBef>
                <a:spcPts val="500"/>
              </a:spcBef>
              <a:buFont typeface="Arial" pitchFamily="34" charset="0"/>
              <a:buChar char="•"/>
              <a:defRPr>
                <a:solidFill>
                  <a:schemeClr val="tx1"/>
                </a:solidFill>
                <a:latin typeface="Arial" pitchFamily="34" charset="0"/>
                <a:cs typeface="Arial" pitchFamily="34" charset="0"/>
              </a:defRPr>
            </a:lvl4pPr>
            <a:lvl5pPr marL="2057400" indent="-228600">
              <a:lnSpc>
                <a:spcPct val="90000"/>
              </a:lnSpc>
              <a:spcBef>
                <a:spcPts val="500"/>
              </a:spcBef>
              <a:buFont typeface="Arial" pitchFamily="34" charset="0"/>
              <a:buChar char="•"/>
              <a:defRPr>
                <a:solidFill>
                  <a:schemeClr val="tx1"/>
                </a:solidFill>
                <a:latin typeface="Arial" pitchFamily="34" charset="0"/>
                <a:cs typeface="Arial"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9pPr>
          </a:lstStyle>
          <a:p>
            <a:pPr>
              <a:lnSpc>
                <a:spcPct val="100000"/>
              </a:lnSpc>
              <a:spcBef>
                <a:spcPct val="0"/>
              </a:spcBef>
              <a:buFontTx/>
              <a:buNone/>
            </a:pPr>
            <a:fld id="{015B9C84-7032-414A-BC0D-7855D92F9B7D}" type="slidenum">
              <a:rPr lang="en-US" altLang="en-US" sz="1200" smtClean="0">
                <a:solidFill>
                  <a:srgbClr val="898989"/>
                </a:solidFill>
              </a:rPr>
              <a:pPr>
                <a:lnSpc>
                  <a:spcPct val="100000"/>
                </a:lnSpc>
                <a:spcBef>
                  <a:spcPct val="0"/>
                </a:spcBef>
                <a:buFontTx/>
                <a:buNone/>
              </a:pPr>
              <a:t>2</a:t>
            </a:fld>
            <a:endParaRPr lang="en-US" altLang="en-US" sz="1200" dirty="0" smtClean="0">
              <a:solidFill>
                <a:srgbClr val="898989"/>
              </a:solidFill>
            </a:endParaRPr>
          </a:p>
        </p:txBody>
      </p:sp>
    </p:spTree>
    <p:extLst>
      <p:ext uri="{BB962C8B-B14F-4D97-AF65-F5344CB8AC3E}">
        <p14:creationId xmlns:p14="http://schemas.microsoft.com/office/powerpoint/2010/main" val="3773625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504"/>
            <a:ext cx="8229600" cy="1434296"/>
          </a:xfrm>
        </p:spPr>
        <p:txBody>
          <a:bodyPr>
            <a:normAutofit/>
          </a:bodyPr>
          <a:lstStyle/>
          <a:p>
            <a:pPr algn="l"/>
            <a:r>
              <a:rPr lang="en-US" sz="3600" dirty="0" smtClean="0"/>
              <a:t>Identifying Barriers to Accurate Interpersonal Perception </a:t>
            </a:r>
            <a:r>
              <a:rPr lang="en-US" sz="2400" dirty="0" smtClean="0"/>
              <a:t>(4 of 6)</a:t>
            </a:r>
            <a:endParaRPr lang="en-US" sz="1400" dirty="0"/>
          </a:p>
        </p:txBody>
      </p:sp>
      <p:sp>
        <p:nvSpPr>
          <p:cNvPr id="3" name="Content Placeholder 2"/>
          <p:cNvSpPr>
            <a:spLocks noGrp="1"/>
          </p:cNvSpPr>
          <p:nvPr>
            <p:ph idx="1"/>
          </p:nvPr>
        </p:nvSpPr>
        <p:spPr/>
        <p:txBody>
          <a:bodyPr>
            <a:normAutofit/>
          </a:bodyPr>
          <a:lstStyle/>
          <a:p>
            <a:pPr>
              <a:spcBef>
                <a:spcPts val="600"/>
              </a:spcBef>
            </a:pPr>
            <a:r>
              <a:rPr lang="en-US" sz="2800" dirty="0" smtClean="0">
                <a:solidFill>
                  <a:schemeClr val="tx2">
                    <a:lumMod val="60000"/>
                    <a:lumOff val="40000"/>
                  </a:schemeClr>
                </a:solidFill>
              </a:rPr>
              <a:t>We Blame Others, Assuming They Have Control </a:t>
            </a:r>
          </a:p>
          <a:p>
            <a:pPr lvl="1">
              <a:spcBef>
                <a:spcPts val="600"/>
              </a:spcBef>
            </a:pPr>
            <a:r>
              <a:rPr lang="en-US" sz="2400" i="1" dirty="0" smtClean="0">
                <a:solidFill>
                  <a:schemeClr val="tx2">
                    <a:lumMod val="60000"/>
                    <a:lumOff val="40000"/>
                  </a:schemeClr>
                </a:solidFill>
              </a:rPr>
              <a:t>Fundamental attribution error </a:t>
            </a:r>
            <a:r>
              <a:rPr lang="en-US" sz="2400" dirty="0" smtClean="0"/>
              <a:t>can be avoided by honestly examining our role in the communication process</a:t>
            </a:r>
            <a:r>
              <a:rPr lang="en-US" sz="2400" dirty="0" smtClean="0"/>
              <a:t>. </a:t>
            </a:r>
            <a:r>
              <a:rPr lang="en-US" sz="2400" dirty="0" smtClean="0">
                <a:solidFill>
                  <a:schemeClr val="tx2">
                    <a:lumMod val="60000"/>
                    <a:lumOff val="40000"/>
                  </a:schemeClr>
                </a:solidFill>
                <a:sym typeface="Wingdings" panose="05000000000000000000" pitchFamily="2" charset="2"/>
              </a:rPr>
              <a:t> from Attribution theory</a:t>
            </a:r>
            <a:endParaRPr lang="en-US" sz="2400" dirty="0">
              <a:solidFill>
                <a:schemeClr val="tx2">
                  <a:lumMod val="60000"/>
                  <a:lumOff val="40000"/>
                </a:schemeClr>
              </a:solidFill>
            </a:endParaRPr>
          </a:p>
        </p:txBody>
      </p:sp>
    </p:spTree>
    <p:extLst>
      <p:ext uri="{BB962C8B-B14F-4D97-AF65-F5344CB8AC3E}">
        <p14:creationId xmlns:p14="http://schemas.microsoft.com/office/powerpoint/2010/main" val="3144393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504"/>
            <a:ext cx="8229600" cy="1434296"/>
          </a:xfrm>
        </p:spPr>
        <p:txBody>
          <a:bodyPr>
            <a:normAutofit/>
          </a:bodyPr>
          <a:lstStyle/>
          <a:p>
            <a:pPr algn="l"/>
            <a:r>
              <a:rPr lang="en-US" sz="3600" dirty="0" smtClean="0"/>
              <a:t>Identifying Barriers to Accurate Interpersonal Perception </a:t>
            </a:r>
            <a:r>
              <a:rPr lang="en-US" sz="2400" dirty="0" smtClean="0"/>
              <a:t>(5 of 6)</a:t>
            </a:r>
            <a:endParaRPr lang="en-US" sz="1400" dirty="0"/>
          </a:p>
        </p:txBody>
      </p:sp>
      <p:sp>
        <p:nvSpPr>
          <p:cNvPr id="3" name="Content Placeholder 2"/>
          <p:cNvSpPr>
            <a:spLocks noGrp="1"/>
          </p:cNvSpPr>
          <p:nvPr>
            <p:ph idx="1"/>
          </p:nvPr>
        </p:nvSpPr>
        <p:spPr>
          <a:xfrm>
            <a:off x="533400" y="2438400"/>
            <a:ext cx="3886200" cy="2123472"/>
          </a:xfrm>
        </p:spPr>
        <p:txBody>
          <a:bodyPr>
            <a:normAutofit/>
          </a:bodyPr>
          <a:lstStyle/>
          <a:p>
            <a:pPr marL="0" indent="0">
              <a:buNone/>
            </a:pPr>
            <a:r>
              <a:rPr lang="en-US" sz="2200" dirty="0" smtClean="0">
                <a:solidFill>
                  <a:srgbClr val="002060"/>
                </a:solidFill>
              </a:rPr>
              <a:t>This driver may be making the fundamental attribution error—assuming that the other person’s behavior was under his control, when in fact it may not have been.</a:t>
            </a:r>
            <a:endParaRPr lang="en-US" sz="2200" dirty="0">
              <a:solidFill>
                <a:srgbClr val="002060"/>
              </a:solidFill>
            </a:endParaRPr>
          </a:p>
        </p:txBody>
      </p:sp>
      <p:pic>
        <p:nvPicPr>
          <p:cNvPr id="2050" name="Picture 2" descr="A man seated in the driver’s seat of a car, wearing sunglasses, his mouth open and fist raised in anger.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4062" y="1905000"/>
            <a:ext cx="3953747" cy="3637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503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504"/>
            <a:ext cx="8229600" cy="1434296"/>
          </a:xfrm>
        </p:spPr>
        <p:txBody>
          <a:bodyPr>
            <a:normAutofit/>
          </a:bodyPr>
          <a:lstStyle/>
          <a:p>
            <a:pPr algn="l"/>
            <a:r>
              <a:rPr lang="en-US" sz="3600" dirty="0" smtClean="0"/>
              <a:t>Identifying Barriers to Accurate Interpersonal Perception </a:t>
            </a:r>
            <a:r>
              <a:rPr lang="en-US" sz="2400" dirty="0" smtClean="0"/>
              <a:t>(6 of 6)</a:t>
            </a:r>
            <a:endParaRPr lang="en-US" sz="1400" dirty="0"/>
          </a:p>
        </p:txBody>
      </p:sp>
      <p:sp>
        <p:nvSpPr>
          <p:cNvPr id="3" name="Content Placeholder 2"/>
          <p:cNvSpPr>
            <a:spLocks noGrp="1"/>
          </p:cNvSpPr>
          <p:nvPr>
            <p:ph idx="1"/>
          </p:nvPr>
        </p:nvSpPr>
        <p:spPr>
          <a:xfrm>
            <a:off x="457200" y="1600200"/>
            <a:ext cx="7924800" cy="4525963"/>
          </a:xfrm>
        </p:spPr>
        <p:txBody>
          <a:bodyPr>
            <a:normAutofit/>
          </a:bodyPr>
          <a:lstStyle/>
          <a:p>
            <a:pPr>
              <a:spcBef>
                <a:spcPts val="600"/>
              </a:spcBef>
            </a:pPr>
            <a:r>
              <a:rPr lang="en-US" sz="2800" dirty="0" smtClean="0">
                <a:solidFill>
                  <a:schemeClr val="tx2">
                    <a:lumMod val="60000"/>
                    <a:lumOff val="40000"/>
                  </a:schemeClr>
                </a:solidFill>
              </a:rPr>
              <a:t>We Avoid Responsibility</a:t>
            </a:r>
          </a:p>
          <a:p>
            <a:pPr lvl="1" indent="-342900">
              <a:spcBef>
                <a:spcPts val="600"/>
              </a:spcBef>
            </a:pPr>
            <a:r>
              <a:rPr lang="en-US" sz="2400" dirty="0">
                <a:solidFill>
                  <a:schemeClr val="tx2">
                    <a:lumMod val="60000"/>
                    <a:lumOff val="40000"/>
                  </a:schemeClr>
                </a:solidFill>
              </a:rPr>
              <a:t>People are more likely to save face by believing that they are not the cause of a </a:t>
            </a:r>
            <a:r>
              <a:rPr lang="en-US" sz="2400" dirty="0" smtClean="0">
                <a:solidFill>
                  <a:schemeClr val="tx2">
                    <a:lumMod val="60000"/>
                    <a:lumOff val="40000"/>
                  </a:schemeClr>
                </a:solidFill>
              </a:rPr>
              <a:t>problem.</a:t>
            </a:r>
          </a:p>
          <a:p>
            <a:pPr lvl="2">
              <a:spcBef>
                <a:spcPts val="600"/>
              </a:spcBef>
            </a:pPr>
            <a:r>
              <a:rPr lang="en-US" sz="2000" i="1" dirty="0" smtClean="0">
                <a:solidFill>
                  <a:schemeClr val="tx2">
                    <a:lumMod val="60000"/>
                    <a:lumOff val="40000"/>
                  </a:schemeClr>
                </a:solidFill>
              </a:rPr>
              <a:t>Self-serving bias</a:t>
            </a:r>
            <a:endParaRPr lang="en-US" sz="2000" dirty="0">
              <a:solidFill>
                <a:schemeClr val="tx2">
                  <a:lumMod val="60000"/>
                  <a:lumOff val="40000"/>
                </a:schemeClr>
              </a:solidFill>
            </a:endParaRPr>
          </a:p>
        </p:txBody>
      </p:sp>
    </p:spTree>
    <p:extLst>
      <p:ext uri="{BB962C8B-B14F-4D97-AF65-F5344CB8AC3E}">
        <p14:creationId xmlns:p14="http://schemas.microsoft.com/office/powerpoint/2010/main" val="2111599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127"/>
            <a:ext cx="8229600" cy="1530927"/>
          </a:xfrm>
        </p:spPr>
        <p:txBody>
          <a:bodyPr>
            <a:normAutofit/>
          </a:bodyPr>
          <a:lstStyle/>
          <a:p>
            <a:pPr algn="l"/>
            <a:r>
              <a:rPr lang="en-US" sz="3600" dirty="0" smtClean="0"/>
              <a:t>Improving Interpersonal Perception Skills </a:t>
            </a:r>
            <a:r>
              <a:rPr lang="en-US" sz="2400" dirty="0" smtClean="0"/>
              <a:t>(1 of 4)</a:t>
            </a:r>
            <a:br>
              <a:rPr lang="en-US" sz="2400" dirty="0" smtClean="0"/>
            </a:br>
            <a:r>
              <a:rPr lang="en-US" sz="1400" dirty="0" smtClean="0"/>
              <a:t>3.5 Identify and apply five suggestions for improving interpersonal perception.</a:t>
            </a:r>
            <a:endParaRPr lang="en-US" sz="1400" dirty="0"/>
          </a:p>
        </p:txBody>
      </p:sp>
      <p:sp>
        <p:nvSpPr>
          <p:cNvPr id="3" name="Content Placeholder 2"/>
          <p:cNvSpPr>
            <a:spLocks noGrp="1"/>
          </p:cNvSpPr>
          <p:nvPr>
            <p:ph idx="1"/>
          </p:nvPr>
        </p:nvSpPr>
        <p:spPr>
          <a:xfrm>
            <a:off x="457200" y="1600201"/>
            <a:ext cx="8229600" cy="2895600"/>
          </a:xfrm>
        </p:spPr>
        <p:txBody>
          <a:bodyPr>
            <a:normAutofit lnSpcReduction="10000"/>
          </a:bodyPr>
          <a:lstStyle/>
          <a:p>
            <a:pPr>
              <a:spcBef>
                <a:spcPts val="600"/>
              </a:spcBef>
            </a:pPr>
            <a:r>
              <a:rPr lang="en-US" sz="2800" dirty="0" smtClean="0">
                <a:solidFill>
                  <a:schemeClr val="tx2">
                    <a:lumMod val="60000"/>
                    <a:lumOff val="40000"/>
                  </a:schemeClr>
                </a:solidFill>
              </a:rPr>
              <a:t>Beware of Your Personal Perception </a:t>
            </a:r>
            <a:r>
              <a:rPr lang="en-US" sz="2800" dirty="0" smtClean="0">
                <a:solidFill>
                  <a:schemeClr val="tx2">
                    <a:lumMod val="60000"/>
                    <a:lumOff val="40000"/>
                  </a:schemeClr>
                </a:solidFill>
              </a:rPr>
              <a:t>Barriers </a:t>
            </a:r>
            <a:r>
              <a:rPr lang="en-US" sz="2800" dirty="0" smtClean="0">
                <a:solidFill>
                  <a:schemeClr val="tx2">
                    <a:lumMod val="60000"/>
                    <a:lumOff val="40000"/>
                  </a:schemeClr>
                </a:solidFill>
                <a:sym typeface="Wingdings" panose="05000000000000000000" pitchFamily="2" charset="2"/>
              </a:rPr>
              <a:t> what we just talked about</a:t>
            </a:r>
            <a:endParaRPr lang="en-US" sz="2800" dirty="0" smtClean="0">
              <a:solidFill>
                <a:schemeClr val="tx2">
                  <a:lumMod val="60000"/>
                  <a:lumOff val="40000"/>
                </a:schemeClr>
              </a:solidFill>
            </a:endParaRPr>
          </a:p>
          <a:p>
            <a:pPr lvl="1">
              <a:spcBef>
                <a:spcPts val="600"/>
              </a:spcBef>
            </a:pPr>
            <a:r>
              <a:rPr lang="en-US" sz="2400" dirty="0" smtClean="0"/>
              <a:t>You can’t assume that you (and everybody else) will always enact perception barriers.</a:t>
            </a:r>
          </a:p>
          <a:p>
            <a:pPr lvl="1">
              <a:spcBef>
                <a:spcPts val="600"/>
              </a:spcBef>
            </a:pPr>
            <a:r>
              <a:rPr lang="en-US" sz="2400" dirty="0" smtClean="0"/>
              <a:t>Becoming familiar with the perception barriers that you are susceptible to will help you draw more accurate perception conclusions in the future.</a:t>
            </a:r>
            <a:endParaRPr lang="en-US" sz="2400" dirty="0"/>
          </a:p>
        </p:txBody>
      </p:sp>
    </p:spTree>
    <p:extLst>
      <p:ext uri="{BB962C8B-B14F-4D97-AF65-F5344CB8AC3E}">
        <p14:creationId xmlns:p14="http://schemas.microsoft.com/office/powerpoint/2010/main" val="640858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504"/>
            <a:ext cx="8229600" cy="1434296"/>
          </a:xfrm>
        </p:spPr>
        <p:txBody>
          <a:bodyPr>
            <a:normAutofit/>
          </a:bodyPr>
          <a:lstStyle/>
          <a:p>
            <a:pPr algn="l"/>
            <a:r>
              <a:rPr lang="en-US" sz="3600" dirty="0" smtClean="0"/>
              <a:t>Improving Interpersonal Perception Skills </a:t>
            </a:r>
            <a:r>
              <a:rPr lang="en-US" sz="2400" dirty="0" smtClean="0"/>
              <a:t>(2 of 4)</a:t>
            </a:r>
            <a:endParaRPr lang="en-US" sz="1400" dirty="0"/>
          </a:p>
        </p:txBody>
      </p:sp>
      <p:sp>
        <p:nvSpPr>
          <p:cNvPr id="3" name="Content Placeholder 2"/>
          <p:cNvSpPr>
            <a:spLocks noGrp="1"/>
          </p:cNvSpPr>
          <p:nvPr>
            <p:ph idx="1"/>
          </p:nvPr>
        </p:nvSpPr>
        <p:spPr/>
        <p:txBody>
          <a:bodyPr>
            <a:normAutofit/>
          </a:bodyPr>
          <a:lstStyle/>
          <a:p>
            <a:pPr>
              <a:spcBef>
                <a:spcPts val="600"/>
              </a:spcBef>
            </a:pPr>
            <a:r>
              <a:rPr lang="en-US" sz="2800" dirty="0" smtClean="0">
                <a:solidFill>
                  <a:srgbClr val="6F172C"/>
                </a:solidFill>
              </a:rPr>
              <a:t>Be </a:t>
            </a:r>
            <a:r>
              <a:rPr lang="en-US" sz="2800" i="1" dirty="0" smtClean="0">
                <a:solidFill>
                  <a:srgbClr val="6F172C"/>
                </a:solidFill>
              </a:rPr>
              <a:t>Mindful</a:t>
            </a:r>
            <a:r>
              <a:rPr lang="en-US" sz="2800" dirty="0" smtClean="0">
                <a:solidFill>
                  <a:srgbClr val="6F172C"/>
                </a:solidFill>
              </a:rPr>
              <a:t> of the Behaviors that Create Meaning for </a:t>
            </a:r>
            <a:r>
              <a:rPr lang="en-US" sz="2800" dirty="0" smtClean="0">
                <a:solidFill>
                  <a:srgbClr val="6F172C"/>
                </a:solidFill>
              </a:rPr>
              <a:t>You </a:t>
            </a:r>
            <a:r>
              <a:rPr lang="en-US" sz="2800" dirty="0" smtClean="0">
                <a:solidFill>
                  <a:schemeClr val="tx2">
                    <a:lumMod val="60000"/>
                    <a:lumOff val="40000"/>
                  </a:schemeClr>
                </a:solidFill>
                <a:sym typeface="Wingdings" panose="05000000000000000000" pitchFamily="2" charset="2"/>
              </a:rPr>
              <a:t> it probably works the same for others</a:t>
            </a:r>
            <a:endParaRPr lang="en-US" sz="2800" dirty="0" smtClean="0">
              <a:solidFill>
                <a:schemeClr val="tx2">
                  <a:lumMod val="60000"/>
                  <a:lumOff val="40000"/>
                </a:schemeClr>
              </a:solidFill>
            </a:endParaRPr>
          </a:p>
          <a:p>
            <a:pPr>
              <a:spcBef>
                <a:spcPts val="600"/>
              </a:spcBef>
            </a:pPr>
            <a:r>
              <a:rPr lang="en-US" sz="2800" dirty="0" smtClean="0">
                <a:solidFill>
                  <a:srgbClr val="6F172C"/>
                </a:solidFill>
              </a:rPr>
              <a:t>Link Details with the Big </a:t>
            </a:r>
            <a:r>
              <a:rPr lang="en-US" sz="2800" dirty="0" smtClean="0">
                <a:solidFill>
                  <a:srgbClr val="6F172C"/>
                </a:solidFill>
              </a:rPr>
              <a:t>Picture </a:t>
            </a:r>
            <a:r>
              <a:rPr lang="en-US" sz="2800" dirty="0" smtClean="0">
                <a:solidFill>
                  <a:schemeClr val="tx2">
                    <a:lumMod val="60000"/>
                    <a:lumOff val="40000"/>
                  </a:schemeClr>
                </a:solidFill>
                <a:sym typeface="Wingdings" panose="05000000000000000000" pitchFamily="2" charset="2"/>
              </a:rPr>
              <a:t> Don’t generalize</a:t>
            </a:r>
            <a:endParaRPr lang="en-US" sz="2800" dirty="0" smtClean="0">
              <a:solidFill>
                <a:schemeClr val="tx2">
                  <a:lumMod val="60000"/>
                  <a:lumOff val="40000"/>
                </a:schemeClr>
              </a:solidFill>
            </a:endParaRPr>
          </a:p>
          <a:p>
            <a:pPr lvl="1">
              <a:spcBef>
                <a:spcPts val="600"/>
              </a:spcBef>
            </a:pPr>
            <a:r>
              <a:rPr lang="en-US" sz="2400" dirty="0" smtClean="0"/>
              <a:t>Accurate perception begins with taking a big picture approach as they look for clues about a person; don’t form a quick or rigid judgment as it may be inaccurate.</a:t>
            </a:r>
            <a:endParaRPr lang="en-US" sz="2400" dirty="0"/>
          </a:p>
        </p:txBody>
      </p:sp>
    </p:spTree>
    <p:extLst>
      <p:ext uri="{BB962C8B-B14F-4D97-AF65-F5344CB8AC3E}">
        <p14:creationId xmlns:p14="http://schemas.microsoft.com/office/powerpoint/2010/main" val="2650210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504"/>
            <a:ext cx="8229600" cy="1434296"/>
          </a:xfrm>
        </p:spPr>
        <p:txBody>
          <a:bodyPr>
            <a:normAutofit/>
          </a:bodyPr>
          <a:lstStyle/>
          <a:p>
            <a:pPr algn="l"/>
            <a:r>
              <a:rPr lang="en-US" sz="3600" dirty="0" smtClean="0"/>
              <a:t>Improving Interpersonal Perception Skills </a:t>
            </a:r>
            <a:r>
              <a:rPr lang="en-US" sz="2400" dirty="0" smtClean="0"/>
              <a:t>(3 of 4)</a:t>
            </a:r>
            <a:endParaRPr lang="en-US" sz="1400" dirty="0"/>
          </a:p>
        </p:txBody>
      </p:sp>
      <p:sp>
        <p:nvSpPr>
          <p:cNvPr id="3" name="Content Placeholder 2"/>
          <p:cNvSpPr>
            <a:spLocks noGrp="1"/>
          </p:cNvSpPr>
          <p:nvPr>
            <p:ph idx="1"/>
          </p:nvPr>
        </p:nvSpPr>
        <p:spPr/>
        <p:txBody>
          <a:bodyPr>
            <a:normAutofit/>
          </a:bodyPr>
          <a:lstStyle/>
          <a:p>
            <a:pPr>
              <a:spcBef>
                <a:spcPts val="600"/>
              </a:spcBef>
            </a:pPr>
            <a:r>
              <a:rPr lang="en-US" sz="2800" dirty="0" smtClean="0">
                <a:solidFill>
                  <a:srgbClr val="6F172C"/>
                </a:solidFill>
              </a:rPr>
              <a:t>Be Aware of Others’ Perceptions of You</a:t>
            </a:r>
          </a:p>
          <a:p>
            <a:pPr lvl="1">
              <a:spcBef>
                <a:spcPts val="600"/>
              </a:spcBef>
            </a:pPr>
            <a:r>
              <a:rPr lang="en-US" sz="2400" dirty="0" smtClean="0">
                <a:solidFill>
                  <a:schemeClr val="tx2">
                    <a:lumMod val="60000"/>
                    <a:lumOff val="40000"/>
                  </a:schemeClr>
                </a:solidFill>
              </a:rPr>
              <a:t>Accept feedback; it’s difficult to be objective about our own behavior.</a:t>
            </a:r>
          </a:p>
          <a:p>
            <a:pPr>
              <a:spcBef>
                <a:spcPts val="600"/>
              </a:spcBef>
            </a:pPr>
            <a:r>
              <a:rPr lang="en-US" sz="2800" dirty="0" smtClean="0">
                <a:solidFill>
                  <a:srgbClr val="6F172C"/>
                </a:solidFill>
              </a:rPr>
              <a:t>Check Your Perceptions</a:t>
            </a:r>
            <a:endParaRPr lang="en-US" sz="2400" dirty="0" smtClean="0"/>
          </a:p>
          <a:p>
            <a:pPr lvl="1">
              <a:spcBef>
                <a:spcPts val="600"/>
              </a:spcBef>
            </a:pPr>
            <a:r>
              <a:rPr lang="en-US" sz="2400" dirty="0" smtClean="0"/>
              <a:t>You can check your perceptions of others in two ways.</a:t>
            </a:r>
          </a:p>
          <a:p>
            <a:pPr lvl="2">
              <a:spcBef>
                <a:spcPts val="600"/>
              </a:spcBef>
            </a:pPr>
            <a:r>
              <a:rPr lang="en-US" sz="2000" i="1" dirty="0" smtClean="0"/>
              <a:t>Indirect </a:t>
            </a:r>
            <a:r>
              <a:rPr lang="en-US" sz="2000" i="1" dirty="0"/>
              <a:t>perception </a:t>
            </a:r>
            <a:r>
              <a:rPr lang="en-US" sz="2000" i="1" dirty="0" smtClean="0"/>
              <a:t>checking </a:t>
            </a:r>
            <a:r>
              <a:rPr lang="en-US" sz="2000" i="1" dirty="0" smtClean="0">
                <a:solidFill>
                  <a:schemeClr val="tx2">
                    <a:lumMod val="60000"/>
                    <a:lumOff val="40000"/>
                  </a:schemeClr>
                </a:solidFill>
                <a:sym typeface="Wingdings" panose="05000000000000000000" pitchFamily="2" charset="2"/>
              </a:rPr>
              <a:t> Observing/Listening</a:t>
            </a:r>
            <a:endParaRPr lang="en-US" sz="2000" dirty="0">
              <a:solidFill>
                <a:schemeClr val="tx2">
                  <a:lumMod val="60000"/>
                  <a:lumOff val="40000"/>
                </a:schemeClr>
              </a:solidFill>
            </a:endParaRPr>
          </a:p>
          <a:p>
            <a:pPr lvl="2">
              <a:spcBef>
                <a:spcPts val="600"/>
              </a:spcBef>
            </a:pPr>
            <a:r>
              <a:rPr lang="en-US" sz="2000" i="1" dirty="0"/>
              <a:t>Direct perception </a:t>
            </a:r>
            <a:r>
              <a:rPr lang="en-US" sz="2000" i="1" dirty="0" smtClean="0"/>
              <a:t>checking </a:t>
            </a:r>
            <a:r>
              <a:rPr lang="en-US" sz="2000" i="1" dirty="0" smtClean="0">
                <a:solidFill>
                  <a:schemeClr val="tx2">
                    <a:lumMod val="60000"/>
                    <a:lumOff val="40000"/>
                  </a:schemeClr>
                </a:solidFill>
                <a:sym typeface="Wingdings" panose="05000000000000000000" pitchFamily="2" charset="2"/>
              </a:rPr>
              <a:t> “Right?”</a:t>
            </a:r>
            <a:endParaRPr lang="en-US" sz="2000" dirty="0">
              <a:solidFill>
                <a:schemeClr val="tx2">
                  <a:lumMod val="60000"/>
                  <a:lumOff val="40000"/>
                </a:schemeClr>
              </a:solidFill>
            </a:endParaRPr>
          </a:p>
        </p:txBody>
      </p:sp>
    </p:spTree>
    <p:extLst>
      <p:ext uri="{BB962C8B-B14F-4D97-AF65-F5344CB8AC3E}">
        <p14:creationId xmlns:p14="http://schemas.microsoft.com/office/powerpoint/2010/main" val="2751626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504"/>
            <a:ext cx="8229600" cy="1434296"/>
          </a:xfrm>
        </p:spPr>
        <p:txBody>
          <a:bodyPr>
            <a:normAutofit/>
          </a:bodyPr>
          <a:lstStyle/>
          <a:p>
            <a:pPr algn="l"/>
            <a:r>
              <a:rPr lang="en-US" sz="3600" dirty="0" smtClean="0"/>
              <a:t>Improving Interpersonal Perception Skills </a:t>
            </a:r>
            <a:r>
              <a:rPr lang="en-US" sz="2400" dirty="0" smtClean="0"/>
              <a:t>(</a:t>
            </a:r>
            <a:r>
              <a:rPr lang="en-US" sz="2400" dirty="0"/>
              <a:t>4</a:t>
            </a:r>
            <a:r>
              <a:rPr lang="en-US" sz="2400" dirty="0" smtClean="0"/>
              <a:t> of 4)</a:t>
            </a:r>
            <a:endParaRPr lang="en-US" sz="1400" dirty="0"/>
          </a:p>
        </p:txBody>
      </p:sp>
      <p:sp>
        <p:nvSpPr>
          <p:cNvPr id="3" name="Content Placeholder 2"/>
          <p:cNvSpPr>
            <a:spLocks noGrp="1"/>
          </p:cNvSpPr>
          <p:nvPr>
            <p:ph idx="1"/>
          </p:nvPr>
        </p:nvSpPr>
        <p:spPr>
          <a:xfrm>
            <a:off x="457200" y="1600200"/>
            <a:ext cx="4648200" cy="4525963"/>
          </a:xfrm>
        </p:spPr>
        <p:txBody>
          <a:bodyPr>
            <a:normAutofit/>
          </a:bodyPr>
          <a:lstStyle/>
          <a:p>
            <a:pPr>
              <a:spcBef>
                <a:spcPts val="600"/>
              </a:spcBef>
            </a:pPr>
            <a:r>
              <a:rPr lang="en-US" sz="2800" dirty="0" smtClean="0">
                <a:solidFill>
                  <a:srgbClr val="6F172C"/>
                </a:solidFill>
              </a:rPr>
              <a:t>Become Other-Oriented</a:t>
            </a:r>
          </a:p>
          <a:p>
            <a:pPr lvl="1">
              <a:spcBef>
                <a:spcPts val="600"/>
              </a:spcBef>
            </a:pPr>
            <a:r>
              <a:rPr lang="en-US" sz="2400" dirty="0" smtClean="0"/>
              <a:t>Accurate interpersonal perception depends on the ability to understand where others are </a:t>
            </a:r>
            <a:r>
              <a:rPr lang="en-US" sz="2400" smtClean="0"/>
              <a:t>coming from.</a:t>
            </a:r>
            <a:endParaRPr lang="en-US" sz="2400" dirty="0" smtClean="0"/>
          </a:p>
          <a:p>
            <a:pPr>
              <a:spcBef>
                <a:spcPts val="600"/>
              </a:spcBef>
            </a:pPr>
            <a:endParaRPr lang="en-US" sz="2400" dirty="0" smtClean="0">
              <a:solidFill>
                <a:srgbClr val="6F172C"/>
              </a:solidFill>
            </a:endParaRPr>
          </a:p>
          <a:p>
            <a:pPr>
              <a:spcBef>
                <a:spcPts val="600"/>
              </a:spcBef>
              <a:buNone/>
            </a:pPr>
            <a:endParaRPr lang="en-US" sz="2400" dirty="0">
              <a:solidFill>
                <a:srgbClr val="6F172C"/>
              </a:solidFill>
            </a:endParaRPr>
          </a:p>
          <a:p>
            <a:pPr marL="0" indent="0">
              <a:spcBef>
                <a:spcPts val="600"/>
              </a:spcBef>
              <a:buNone/>
            </a:pPr>
            <a:r>
              <a:rPr lang="en-US" sz="2000" dirty="0" smtClean="0">
                <a:solidFill>
                  <a:srgbClr val="002060"/>
                </a:solidFill>
              </a:rPr>
              <a:t>Do you think this father is using direct perception checking, indirect perception checking, or a combination of the two?</a:t>
            </a:r>
            <a:endParaRPr lang="en-US" sz="2000" dirty="0">
              <a:solidFill>
                <a:srgbClr val="002060"/>
              </a:solidFill>
            </a:endParaRPr>
          </a:p>
        </p:txBody>
      </p:sp>
      <p:pic>
        <p:nvPicPr>
          <p:cNvPr id="3074" name="Picture 2" descr="A man and a boy siting on a piano bench, both with their eyes looking down.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2895600"/>
            <a:ext cx="3920761"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0150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Understanding Interpersonal Perception </a:t>
            </a:r>
            <a:r>
              <a:rPr lang="en-US" sz="2400" dirty="0" smtClean="0"/>
              <a:t>(1 of 5)</a:t>
            </a:r>
            <a:r>
              <a:rPr lang="en-US" dirty="0" smtClean="0"/>
              <a:t/>
            </a:r>
            <a:br>
              <a:rPr lang="en-US" dirty="0" smtClean="0"/>
            </a:br>
            <a:r>
              <a:rPr lang="en-US" sz="1400" dirty="0"/>
              <a:t>3</a:t>
            </a:r>
            <a:r>
              <a:rPr lang="en-US" sz="1400" dirty="0" smtClean="0"/>
              <a:t>.1 Define perception, and explain the three stages of interpersonal perception.</a:t>
            </a:r>
            <a:endParaRPr lang="en-US" sz="1400" dirty="0"/>
          </a:p>
        </p:txBody>
      </p:sp>
      <p:sp>
        <p:nvSpPr>
          <p:cNvPr id="3" name="Content Placeholder 2"/>
          <p:cNvSpPr>
            <a:spLocks noGrp="1"/>
          </p:cNvSpPr>
          <p:nvPr>
            <p:ph idx="1"/>
          </p:nvPr>
        </p:nvSpPr>
        <p:spPr>
          <a:xfrm>
            <a:off x="381000" y="1600200"/>
            <a:ext cx="8229600" cy="4525963"/>
          </a:xfrm>
        </p:spPr>
        <p:txBody>
          <a:bodyPr/>
          <a:lstStyle/>
          <a:p>
            <a:pPr marL="342900" lvl="1" indent="-342900">
              <a:spcBef>
                <a:spcPts val="600"/>
              </a:spcBef>
            </a:pPr>
            <a:r>
              <a:rPr lang="en-US" altLang="en-US" sz="2800" dirty="0" smtClean="0">
                <a:solidFill>
                  <a:srgbClr val="6F172C"/>
                </a:solidFill>
                <a:ea typeface="ＭＳ Ｐゴシック" pitchFamily="34" charset="-128"/>
              </a:rPr>
              <a:t>Defining Perception</a:t>
            </a:r>
          </a:p>
          <a:p>
            <a:pPr marL="742950" lvl="2" indent="-342900">
              <a:spcBef>
                <a:spcPts val="600"/>
              </a:spcBef>
            </a:pPr>
            <a:r>
              <a:rPr lang="en-US" sz="2400" dirty="0" smtClean="0">
                <a:solidFill>
                  <a:schemeClr val="tx2">
                    <a:lumMod val="60000"/>
                    <a:lumOff val="40000"/>
                  </a:schemeClr>
                </a:solidFill>
                <a:ea typeface="ＭＳ Ｐゴシック" pitchFamily="34" charset="-128"/>
              </a:rPr>
              <a:t>Your </a:t>
            </a:r>
            <a:r>
              <a:rPr lang="en-US" sz="2400" i="1" dirty="0" smtClean="0">
                <a:solidFill>
                  <a:schemeClr val="tx2">
                    <a:lumMod val="60000"/>
                    <a:lumOff val="40000"/>
                  </a:schemeClr>
                </a:solidFill>
                <a:ea typeface="ＭＳ Ｐゴシック" pitchFamily="34" charset="-128"/>
              </a:rPr>
              <a:t>perceptions </a:t>
            </a:r>
            <a:r>
              <a:rPr lang="en-US" sz="2400" dirty="0" smtClean="0">
                <a:solidFill>
                  <a:schemeClr val="tx2">
                    <a:lumMod val="60000"/>
                    <a:lumOff val="40000"/>
                  </a:schemeClr>
                </a:solidFill>
                <a:ea typeface="ＭＳ Ｐゴシック" pitchFamily="34" charset="-128"/>
              </a:rPr>
              <a:t>of people go beyond simple interpretations of sensory information.</a:t>
            </a:r>
          </a:p>
          <a:p>
            <a:pPr marL="1200150" lvl="3" indent="-342900">
              <a:spcBef>
                <a:spcPts val="600"/>
              </a:spcBef>
              <a:buFont typeface="Arial" panose="020B0604020202020204" pitchFamily="34" charset="0"/>
              <a:buChar char="•"/>
            </a:pPr>
            <a:r>
              <a:rPr lang="en-US" i="1" dirty="0" smtClean="0">
                <a:solidFill>
                  <a:schemeClr val="tx2">
                    <a:lumMod val="60000"/>
                    <a:lumOff val="40000"/>
                  </a:schemeClr>
                </a:solidFill>
                <a:latin typeface="Arial" panose="020B0604020202020204" pitchFamily="34" charset="0"/>
                <a:ea typeface="ＭＳ Ｐゴシック" pitchFamily="34" charset="-128"/>
                <a:cs typeface="Arial" panose="020B0604020202020204" pitchFamily="34" charset="0"/>
              </a:rPr>
              <a:t>Interpersonal</a:t>
            </a:r>
            <a:r>
              <a:rPr lang="en-US" i="1" dirty="0" smtClean="0">
                <a:latin typeface="Arial" panose="020B0604020202020204" pitchFamily="34" charset="0"/>
                <a:ea typeface="ＭＳ Ｐゴシック" pitchFamily="34" charset="-128"/>
                <a:cs typeface="Arial" panose="020B0604020202020204" pitchFamily="34" charset="0"/>
              </a:rPr>
              <a:t> perception</a:t>
            </a:r>
          </a:p>
          <a:p>
            <a:pPr marL="1200150" lvl="3" indent="-342900">
              <a:spcBef>
                <a:spcPts val="600"/>
              </a:spcBef>
              <a:buFont typeface="Arial" panose="020B0604020202020204" pitchFamily="34" charset="0"/>
              <a:buChar char="•"/>
            </a:pPr>
            <a:r>
              <a:rPr lang="en-US" i="1" dirty="0" smtClean="0">
                <a:latin typeface="Arial" panose="020B0604020202020204" pitchFamily="34" charset="0"/>
                <a:ea typeface="ＭＳ Ｐゴシック" pitchFamily="34" charset="-128"/>
                <a:cs typeface="Arial" panose="020B0604020202020204" pitchFamily="34" charset="0"/>
              </a:rPr>
              <a:t>Passive perception</a:t>
            </a:r>
          </a:p>
          <a:p>
            <a:pPr marL="1200150" lvl="3" indent="-342900">
              <a:spcBef>
                <a:spcPts val="600"/>
              </a:spcBef>
              <a:buFont typeface="Arial" panose="020B0604020202020204" pitchFamily="34" charset="0"/>
              <a:buChar char="•"/>
            </a:pPr>
            <a:r>
              <a:rPr lang="en-US" i="1" dirty="0" smtClean="0">
                <a:solidFill>
                  <a:schemeClr val="tx2">
                    <a:lumMod val="60000"/>
                    <a:lumOff val="40000"/>
                  </a:schemeClr>
                </a:solidFill>
                <a:latin typeface="Arial" panose="020B0604020202020204" pitchFamily="34" charset="0"/>
                <a:ea typeface="ＭＳ Ｐゴシック" pitchFamily="34" charset="-128"/>
                <a:cs typeface="Arial" panose="020B0604020202020204" pitchFamily="34" charset="0"/>
              </a:rPr>
              <a:t>Active </a:t>
            </a:r>
            <a:r>
              <a:rPr lang="en-US" i="1" dirty="0" smtClean="0">
                <a:latin typeface="Arial" panose="020B0604020202020204" pitchFamily="34" charset="0"/>
                <a:ea typeface="ＭＳ Ｐゴシック" pitchFamily="34" charset="-128"/>
                <a:cs typeface="Arial" panose="020B0604020202020204" pitchFamily="34" charset="0"/>
              </a:rPr>
              <a:t>perception</a:t>
            </a:r>
            <a:endParaRPr 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616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58"/>
            <a:ext cx="8610600" cy="1143000"/>
          </a:xfrm>
        </p:spPr>
        <p:txBody>
          <a:bodyPr>
            <a:normAutofit/>
          </a:bodyPr>
          <a:lstStyle/>
          <a:p>
            <a:pPr algn="l"/>
            <a:r>
              <a:rPr lang="en-US" sz="3600" dirty="0"/>
              <a:t>Understanding Interpersonal Perception </a:t>
            </a:r>
            <a:r>
              <a:rPr lang="en-US" sz="2400" dirty="0" smtClean="0"/>
              <a:t>(2 </a:t>
            </a:r>
            <a:r>
              <a:rPr lang="en-US" sz="2400" dirty="0"/>
              <a:t>of 5</a:t>
            </a:r>
            <a:r>
              <a:rPr lang="en-US" sz="2400" dirty="0" smtClean="0"/>
              <a:t>)</a:t>
            </a:r>
            <a:endParaRPr lang="en-US" sz="2400" dirty="0"/>
          </a:p>
        </p:txBody>
      </p:sp>
      <p:sp>
        <p:nvSpPr>
          <p:cNvPr id="3" name="Content Placeholder 2"/>
          <p:cNvSpPr>
            <a:spLocks noGrp="1"/>
          </p:cNvSpPr>
          <p:nvPr>
            <p:ph idx="1"/>
          </p:nvPr>
        </p:nvSpPr>
        <p:spPr>
          <a:xfrm>
            <a:off x="533400" y="2362200"/>
            <a:ext cx="4114800" cy="1676400"/>
          </a:xfrm>
        </p:spPr>
        <p:txBody>
          <a:bodyPr>
            <a:normAutofit/>
          </a:bodyPr>
          <a:lstStyle/>
          <a:p>
            <a:pPr marL="0" indent="0">
              <a:buNone/>
            </a:pPr>
            <a:r>
              <a:rPr lang="en-US" sz="2200" dirty="0" smtClean="0">
                <a:solidFill>
                  <a:srgbClr val="002060"/>
                </a:solidFill>
              </a:rPr>
              <a:t>What do you think is happening in this photograph? Your interpretation reflects interpersonal perception.</a:t>
            </a:r>
            <a:endParaRPr lang="en-US" sz="2200" dirty="0">
              <a:solidFill>
                <a:srgbClr val="002060"/>
              </a:solidFill>
            </a:endParaRPr>
          </a:p>
        </p:txBody>
      </p:sp>
      <p:pic>
        <p:nvPicPr>
          <p:cNvPr id="1026" name="Picture 2" descr="A photo of a female police officer bending down next to a little boy. He is looking away from her, half his face is covered by her police hat, his hands clasped togeth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1524000"/>
            <a:ext cx="3514486"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35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normAutofit/>
          </a:bodyPr>
          <a:lstStyle/>
          <a:p>
            <a:pPr marL="0" indent="0" algn="l">
              <a:spcBef>
                <a:spcPts val="600"/>
              </a:spcBef>
            </a:pPr>
            <a:r>
              <a:rPr lang="en-US" sz="3600" dirty="0" smtClean="0"/>
              <a:t>Understanding Interpersonal Perception </a:t>
            </a:r>
            <a:r>
              <a:rPr lang="en-US" sz="2400" dirty="0" smtClean="0"/>
              <a:t>(3 of </a:t>
            </a:r>
            <a:r>
              <a:rPr lang="en-US" sz="2400" dirty="0"/>
              <a:t>5</a:t>
            </a:r>
            <a:r>
              <a:rPr lang="en-US" sz="2400" dirty="0" smtClean="0"/>
              <a:t>)</a:t>
            </a:r>
            <a:endParaRPr lang="en-US" sz="2400" dirty="0"/>
          </a:p>
        </p:txBody>
      </p:sp>
      <p:sp>
        <p:nvSpPr>
          <p:cNvPr id="3" name="Content Placeholder 2"/>
          <p:cNvSpPr>
            <a:spLocks noGrp="1"/>
          </p:cNvSpPr>
          <p:nvPr>
            <p:ph idx="1"/>
          </p:nvPr>
        </p:nvSpPr>
        <p:spPr>
          <a:xfrm>
            <a:off x="457200" y="1676400"/>
            <a:ext cx="8229600" cy="4525963"/>
          </a:xfrm>
        </p:spPr>
        <p:txBody>
          <a:bodyPr/>
          <a:lstStyle/>
          <a:p>
            <a:pPr marL="342900" lvl="1" indent="-342900">
              <a:spcBef>
                <a:spcPts val="600"/>
              </a:spcBef>
            </a:pPr>
            <a:r>
              <a:rPr lang="en-US" altLang="en-US" sz="2800" dirty="0" smtClean="0">
                <a:solidFill>
                  <a:srgbClr val="6F172C"/>
                </a:solidFill>
                <a:ea typeface="ＭＳ Ｐゴシック" pitchFamily="34" charset="-128"/>
              </a:rPr>
              <a:t>The Stages of Perception</a:t>
            </a:r>
          </a:p>
          <a:p>
            <a:pPr marL="742950" lvl="2" indent="-342900">
              <a:spcBef>
                <a:spcPts val="600"/>
              </a:spcBef>
            </a:pPr>
            <a:r>
              <a:rPr lang="en-US" altLang="en-US" sz="2400" dirty="0" smtClean="0">
                <a:solidFill>
                  <a:srgbClr val="6F172C"/>
                </a:solidFill>
                <a:ea typeface="ＭＳ Ｐゴシック" pitchFamily="34" charset="-128"/>
              </a:rPr>
              <a:t>Stage 1: Selecting</a:t>
            </a:r>
          </a:p>
          <a:p>
            <a:pPr marL="1200150" lvl="3" indent="-342900">
              <a:spcBef>
                <a:spcPts val="600"/>
              </a:spcBef>
            </a:pPr>
            <a:r>
              <a:rPr lang="en-US" altLang="en-US" sz="2000" dirty="0" smtClean="0">
                <a:ea typeface="ＭＳ Ｐゴシック" pitchFamily="34" charset="-128"/>
              </a:rPr>
              <a:t>We perceive and remember selectively</a:t>
            </a:r>
          </a:p>
          <a:p>
            <a:pPr marL="1657350" lvl="4" indent="-342900">
              <a:spcBef>
                <a:spcPts val="600"/>
              </a:spcBef>
            </a:pPr>
            <a:r>
              <a:rPr lang="en-US" i="1" dirty="0" smtClean="0">
                <a:solidFill>
                  <a:schemeClr val="tx2">
                    <a:lumMod val="60000"/>
                    <a:lumOff val="40000"/>
                  </a:schemeClr>
                </a:solidFill>
                <a:latin typeface="Arial" panose="020B0604020202020204" pitchFamily="34" charset="0"/>
                <a:ea typeface="ＭＳ Ｐゴシック" pitchFamily="34" charset="-128"/>
                <a:cs typeface="Arial" panose="020B0604020202020204" pitchFamily="34" charset="0"/>
              </a:rPr>
              <a:t>Selective perception</a:t>
            </a:r>
          </a:p>
          <a:p>
            <a:pPr marL="1657350" lvl="4" indent="-342900">
              <a:spcBef>
                <a:spcPts val="600"/>
              </a:spcBef>
            </a:pPr>
            <a:r>
              <a:rPr lang="en-US" i="1" dirty="0" smtClean="0">
                <a:solidFill>
                  <a:schemeClr val="tx2">
                    <a:lumMod val="60000"/>
                    <a:lumOff val="40000"/>
                  </a:schemeClr>
                </a:solidFill>
                <a:latin typeface="Arial" panose="020B0604020202020204" pitchFamily="34" charset="0"/>
                <a:ea typeface="ＭＳ Ｐゴシック" pitchFamily="34" charset="-128"/>
                <a:cs typeface="Arial" panose="020B0604020202020204" pitchFamily="34" charset="0"/>
              </a:rPr>
              <a:t>Selective attention</a:t>
            </a:r>
          </a:p>
          <a:p>
            <a:pPr marL="1657350" lvl="4" indent="-342900">
              <a:spcBef>
                <a:spcPts val="600"/>
              </a:spcBef>
            </a:pPr>
            <a:r>
              <a:rPr lang="en-US" i="1" dirty="0" smtClean="0">
                <a:solidFill>
                  <a:schemeClr val="tx2">
                    <a:lumMod val="60000"/>
                    <a:lumOff val="40000"/>
                  </a:schemeClr>
                </a:solidFill>
                <a:latin typeface="Arial" panose="020B0604020202020204" pitchFamily="34" charset="0"/>
                <a:ea typeface="ＭＳ Ｐゴシック" pitchFamily="34" charset="-128"/>
                <a:cs typeface="Arial" panose="020B0604020202020204" pitchFamily="34" charset="0"/>
              </a:rPr>
              <a:t>Selective exposure</a:t>
            </a:r>
          </a:p>
          <a:p>
            <a:pPr marL="1657350" lvl="4" indent="-342900">
              <a:spcBef>
                <a:spcPts val="600"/>
              </a:spcBef>
            </a:pPr>
            <a:r>
              <a:rPr lang="en-US" i="1" dirty="0" smtClean="0">
                <a:solidFill>
                  <a:schemeClr val="tx2">
                    <a:lumMod val="60000"/>
                    <a:lumOff val="40000"/>
                  </a:schemeClr>
                </a:solidFill>
                <a:latin typeface="Arial" panose="020B0604020202020204" pitchFamily="34" charset="0"/>
                <a:ea typeface="ＭＳ Ｐゴシック" pitchFamily="34" charset="-128"/>
                <a:cs typeface="Arial" panose="020B0604020202020204" pitchFamily="34" charset="0"/>
              </a:rPr>
              <a:t>Selective recall</a:t>
            </a:r>
          </a:p>
          <a:p>
            <a:pPr marL="1200150" lvl="3" indent="-342900">
              <a:spcBef>
                <a:spcPts val="600"/>
              </a:spcBef>
            </a:pPr>
            <a:r>
              <a:rPr lang="en-US" sz="2000" dirty="0" smtClean="0">
                <a:ea typeface="ＭＳ Ｐゴシック" pitchFamily="34" charset="-128"/>
              </a:rPr>
              <a:t>We </a:t>
            </a:r>
            <a:r>
              <a:rPr lang="en-US" sz="2000" i="1" dirty="0" smtClean="0">
                <a:solidFill>
                  <a:schemeClr val="tx2">
                    <a:lumMod val="60000"/>
                    <a:lumOff val="40000"/>
                  </a:schemeClr>
                </a:solidFill>
                <a:ea typeface="ＭＳ Ｐゴシック" pitchFamily="34" charset="-128"/>
              </a:rPr>
              <a:t>thin slice.</a:t>
            </a:r>
          </a:p>
        </p:txBody>
      </p:sp>
    </p:spTree>
    <p:extLst>
      <p:ext uri="{BB962C8B-B14F-4D97-AF65-F5344CB8AC3E}">
        <p14:creationId xmlns:p14="http://schemas.microsoft.com/office/powerpoint/2010/main" val="241782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rmAutofit/>
          </a:bodyPr>
          <a:lstStyle/>
          <a:p>
            <a:pPr algn="l"/>
            <a:r>
              <a:rPr lang="en-US" sz="3600" dirty="0"/>
              <a:t>Understanding Interpersonal Perception </a:t>
            </a:r>
            <a:r>
              <a:rPr lang="en-US" sz="2400" dirty="0" smtClean="0"/>
              <a:t>(4 </a:t>
            </a:r>
            <a:r>
              <a:rPr lang="en-US" sz="2400" dirty="0"/>
              <a:t>of 5</a:t>
            </a:r>
            <a:r>
              <a:rPr lang="en-US" sz="2400" dirty="0" smtClean="0"/>
              <a:t>)</a:t>
            </a:r>
            <a:endParaRPr lang="en-US" sz="2400" dirty="0"/>
          </a:p>
        </p:txBody>
      </p:sp>
      <p:sp>
        <p:nvSpPr>
          <p:cNvPr id="3" name="Content Placeholder 2"/>
          <p:cNvSpPr>
            <a:spLocks noGrp="1"/>
          </p:cNvSpPr>
          <p:nvPr>
            <p:ph idx="1"/>
          </p:nvPr>
        </p:nvSpPr>
        <p:spPr>
          <a:xfrm>
            <a:off x="762000" y="2062116"/>
            <a:ext cx="3810000" cy="3429000"/>
          </a:xfrm>
        </p:spPr>
        <p:txBody>
          <a:bodyPr>
            <a:normAutofit/>
          </a:bodyPr>
          <a:lstStyle/>
          <a:p>
            <a:pPr marL="0" indent="0">
              <a:buNone/>
            </a:pPr>
            <a:r>
              <a:rPr lang="en-US" sz="2200" dirty="0" smtClean="0">
                <a:solidFill>
                  <a:srgbClr val="002060"/>
                </a:solidFill>
              </a:rPr>
              <a:t>When we observe others, we gather information about them and ascribe motives and causes to their behaviors—sometimes incorrectly. What do you perceive about this couple’s relationship? What might they be discussing?</a:t>
            </a:r>
            <a:endParaRPr lang="en-US" sz="2200" dirty="0">
              <a:solidFill>
                <a:srgbClr val="002060"/>
              </a:solidFill>
            </a:endParaRPr>
          </a:p>
        </p:txBody>
      </p:sp>
      <p:pic>
        <p:nvPicPr>
          <p:cNvPr id="3074" name="Picture 2" descr="A man and woman are pictured together on a set of stairs. The man leans against the railing, looking down at his feet. The woman sits nearby, pulling her arms and knees close to her body, as she looks off into the dista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2080" y="1600200"/>
            <a:ext cx="2895600" cy="4352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7827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fontScale="90000"/>
          </a:bodyPr>
          <a:lstStyle/>
          <a:p>
            <a:pPr marL="0" indent="0" algn="l">
              <a:spcBef>
                <a:spcPts val="600"/>
              </a:spcBef>
            </a:pPr>
            <a:r>
              <a:rPr lang="en-US" sz="4000" dirty="0" smtClean="0"/>
              <a:t>Understanding Interpersonal Perception </a:t>
            </a:r>
            <a:r>
              <a:rPr lang="en-US" sz="2400" dirty="0" smtClean="0"/>
              <a:t>(5 of </a:t>
            </a:r>
            <a:r>
              <a:rPr lang="en-US" sz="2400" dirty="0"/>
              <a:t>5</a:t>
            </a:r>
            <a:r>
              <a:rPr lang="en-US" sz="2400" dirty="0" smtClean="0"/>
              <a:t>)</a:t>
            </a:r>
            <a:endParaRPr lang="en-US" sz="2400" dirty="0"/>
          </a:p>
        </p:txBody>
      </p:sp>
      <p:sp>
        <p:nvSpPr>
          <p:cNvPr id="3" name="Content Placeholder 2"/>
          <p:cNvSpPr>
            <a:spLocks noGrp="1"/>
          </p:cNvSpPr>
          <p:nvPr>
            <p:ph sz="half" idx="1"/>
          </p:nvPr>
        </p:nvSpPr>
        <p:spPr>
          <a:xfrm>
            <a:off x="685800" y="1600200"/>
            <a:ext cx="7772400" cy="4800599"/>
          </a:xfrm>
        </p:spPr>
        <p:txBody>
          <a:bodyPr>
            <a:normAutofit/>
          </a:bodyPr>
          <a:lstStyle/>
          <a:p>
            <a:pPr marL="342900" lvl="1" indent="-342900">
              <a:spcBef>
                <a:spcPts val="600"/>
              </a:spcBef>
              <a:buFont typeface="Arial" pitchFamily="34" charset="0"/>
              <a:buChar char="•"/>
            </a:pPr>
            <a:r>
              <a:rPr lang="en-US" altLang="en-US" sz="2800" dirty="0" smtClean="0">
                <a:solidFill>
                  <a:srgbClr val="6F172C"/>
                </a:solidFill>
                <a:latin typeface="Arial" pitchFamily="34" charset="0"/>
                <a:ea typeface="ＭＳ Ｐゴシック" pitchFamily="34" charset="-128"/>
                <a:cs typeface="Arial" pitchFamily="34" charset="0"/>
              </a:rPr>
              <a:t>The Stages of Perception (continued)</a:t>
            </a:r>
          </a:p>
          <a:p>
            <a:pPr marL="742950" lvl="2" indent="-342900">
              <a:spcBef>
                <a:spcPts val="600"/>
              </a:spcBef>
            </a:pPr>
            <a:r>
              <a:rPr lang="en-US" altLang="en-US" sz="2400" dirty="0" smtClean="0">
                <a:solidFill>
                  <a:srgbClr val="6F172C"/>
                </a:solidFill>
                <a:latin typeface="Arial" pitchFamily="34" charset="0"/>
                <a:ea typeface="ＭＳ Ｐゴシック" pitchFamily="34" charset="-128"/>
                <a:cs typeface="Arial" pitchFamily="34" charset="0"/>
              </a:rPr>
              <a:t>Stage 2: Organizing</a:t>
            </a:r>
          </a:p>
          <a:p>
            <a:pPr marL="1200150" lvl="3" indent="-342900">
              <a:lnSpc>
                <a:spcPct val="120000"/>
              </a:lnSpc>
              <a:spcBef>
                <a:spcPts val="600"/>
              </a:spcBef>
              <a:buClr>
                <a:srgbClr val="6F172C"/>
              </a:buClr>
              <a:buFont typeface="Arial" pitchFamily="34" charset="0"/>
              <a:buChar char="•"/>
            </a:pPr>
            <a:r>
              <a:rPr lang="en-US" altLang="en-US" sz="2000" i="1" dirty="0" smtClean="0">
                <a:latin typeface="Arial" pitchFamily="34" charset="0"/>
                <a:ea typeface="ＭＳ Ｐゴシック" pitchFamily="34" charset="-128"/>
                <a:cs typeface="Arial" pitchFamily="34" charset="0"/>
              </a:rPr>
              <a:t>Cognitive</a:t>
            </a:r>
            <a:r>
              <a:rPr lang="en-US" altLang="en-US" sz="2000" dirty="0" smtClean="0">
                <a:latin typeface="Arial" pitchFamily="34" charset="0"/>
                <a:ea typeface="ＭＳ Ｐゴシック" pitchFamily="34" charset="-128"/>
                <a:cs typeface="Arial" pitchFamily="34" charset="0"/>
              </a:rPr>
              <a:t> </a:t>
            </a:r>
            <a:r>
              <a:rPr lang="en-US" altLang="en-US" sz="2000" i="1" dirty="0" smtClean="0">
                <a:latin typeface="Arial" pitchFamily="34" charset="0"/>
                <a:ea typeface="ＭＳ Ｐゴシック" pitchFamily="34" charset="-128"/>
                <a:cs typeface="Arial" pitchFamily="34" charset="0"/>
              </a:rPr>
              <a:t>schema</a:t>
            </a:r>
            <a:endParaRPr lang="en-US" altLang="en-US" sz="2000" dirty="0" smtClean="0">
              <a:latin typeface="Arial" pitchFamily="34" charset="0"/>
              <a:ea typeface="ＭＳ Ｐゴシック" pitchFamily="34" charset="-128"/>
              <a:cs typeface="Arial" pitchFamily="34" charset="0"/>
            </a:endParaRPr>
          </a:p>
          <a:p>
            <a:pPr marL="1200150" lvl="3" indent="-342900">
              <a:lnSpc>
                <a:spcPct val="120000"/>
              </a:lnSpc>
              <a:spcBef>
                <a:spcPts val="600"/>
              </a:spcBef>
              <a:buFont typeface="Arial" panose="020B0604020202020204" pitchFamily="34" charset="0"/>
              <a:buChar char="•"/>
            </a:pPr>
            <a:r>
              <a:rPr lang="en-US" altLang="en-US" sz="2000" dirty="0" smtClean="0">
                <a:solidFill>
                  <a:schemeClr val="tx2">
                    <a:lumMod val="60000"/>
                    <a:lumOff val="40000"/>
                  </a:schemeClr>
                </a:solidFill>
                <a:latin typeface="Arial" pitchFamily="34" charset="0"/>
                <a:ea typeface="ＭＳ Ｐゴシック" pitchFamily="34" charset="-128"/>
                <a:cs typeface="Arial" pitchFamily="34" charset="0"/>
              </a:rPr>
              <a:t>We create, or </a:t>
            </a:r>
            <a:r>
              <a:rPr lang="en-US" altLang="en-US" sz="2000" i="1" dirty="0" smtClean="0">
                <a:solidFill>
                  <a:schemeClr val="tx2">
                    <a:lumMod val="60000"/>
                    <a:lumOff val="40000"/>
                  </a:schemeClr>
                </a:solidFill>
                <a:latin typeface="Arial" pitchFamily="34" charset="0"/>
                <a:ea typeface="ＭＳ Ｐゴシック" pitchFamily="34" charset="-128"/>
                <a:cs typeface="Arial" pitchFamily="34" charset="0"/>
              </a:rPr>
              <a:t>superimpose</a:t>
            </a:r>
            <a:r>
              <a:rPr lang="en-US" altLang="en-US" sz="2000" dirty="0" smtClean="0">
                <a:solidFill>
                  <a:schemeClr val="tx2">
                    <a:lumMod val="60000"/>
                    <a:lumOff val="40000"/>
                  </a:schemeClr>
                </a:solidFill>
                <a:latin typeface="Arial" pitchFamily="34" charset="0"/>
                <a:ea typeface="ＭＳ Ｐゴシック" pitchFamily="34" charset="-128"/>
                <a:cs typeface="Arial" pitchFamily="34" charset="0"/>
              </a:rPr>
              <a:t>, categories.</a:t>
            </a:r>
          </a:p>
          <a:p>
            <a:pPr marL="1200150" lvl="3" indent="-342900">
              <a:lnSpc>
                <a:spcPct val="120000"/>
              </a:lnSpc>
              <a:spcBef>
                <a:spcPts val="600"/>
              </a:spcBef>
              <a:buFont typeface="Arial" panose="020B0604020202020204" pitchFamily="34" charset="0"/>
              <a:buChar char="•"/>
            </a:pPr>
            <a:r>
              <a:rPr lang="en-US" altLang="en-US" sz="2000" dirty="0" smtClean="0">
                <a:latin typeface="Arial" pitchFamily="34" charset="0"/>
                <a:ea typeface="ＭＳ Ｐゴシック" pitchFamily="34" charset="-128"/>
                <a:cs typeface="Arial" pitchFamily="34" charset="0"/>
              </a:rPr>
              <a:t>We </a:t>
            </a:r>
            <a:r>
              <a:rPr lang="en-US" altLang="en-US" sz="2000" dirty="0" smtClean="0">
                <a:solidFill>
                  <a:schemeClr val="tx2">
                    <a:lumMod val="60000"/>
                    <a:lumOff val="40000"/>
                  </a:schemeClr>
                </a:solidFill>
                <a:latin typeface="Arial" pitchFamily="34" charset="0"/>
                <a:ea typeface="ＭＳ Ｐゴシック" pitchFamily="34" charset="-128"/>
                <a:cs typeface="Arial" pitchFamily="34" charset="0"/>
              </a:rPr>
              <a:t>link categories through </a:t>
            </a:r>
            <a:r>
              <a:rPr lang="en-US" altLang="en-US" sz="2000" i="1" dirty="0" smtClean="0">
                <a:solidFill>
                  <a:schemeClr val="tx2">
                    <a:lumMod val="60000"/>
                    <a:lumOff val="40000"/>
                  </a:schemeClr>
                </a:solidFill>
                <a:latin typeface="Arial" pitchFamily="34" charset="0"/>
                <a:ea typeface="ＭＳ Ｐゴシック" pitchFamily="34" charset="-128"/>
                <a:cs typeface="Arial" pitchFamily="34" charset="0"/>
              </a:rPr>
              <a:t>punctuation.</a:t>
            </a:r>
          </a:p>
          <a:p>
            <a:pPr marL="1200150" lvl="3" indent="-342900">
              <a:lnSpc>
                <a:spcPct val="120000"/>
              </a:lnSpc>
              <a:spcBef>
                <a:spcPts val="600"/>
              </a:spcBef>
              <a:buFont typeface="Arial" panose="020B0604020202020204" pitchFamily="34" charset="0"/>
              <a:buChar char="•"/>
            </a:pPr>
            <a:r>
              <a:rPr lang="en-US" altLang="en-US" sz="2000" dirty="0" smtClean="0">
                <a:latin typeface="Arial" pitchFamily="34" charset="0"/>
                <a:ea typeface="ＭＳ Ｐゴシック" pitchFamily="34" charset="-128"/>
                <a:cs typeface="Arial" pitchFamily="34" charset="0"/>
              </a:rPr>
              <a:t>We seek </a:t>
            </a:r>
            <a:r>
              <a:rPr lang="en-US" altLang="en-US" sz="2000" i="1" dirty="0" smtClean="0">
                <a:solidFill>
                  <a:schemeClr val="tx2">
                    <a:lumMod val="60000"/>
                    <a:lumOff val="40000"/>
                  </a:schemeClr>
                </a:solidFill>
                <a:latin typeface="Arial" pitchFamily="34" charset="0"/>
                <a:ea typeface="ＭＳ Ｐゴシック" pitchFamily="34" charset="-128"/>
                <a:cs typeface="Arial" pitchFamily="34" charset="0"/>
              </a:rPr>
              <a:t>closure.</a:t>
            </a:r>
          </a:p>
          <a:p>
            <a:pPr marL="742950" lvl="2" indent="-342900">
              <a:lnSpc>
                <a:spcPct val="120000"/>
              </a:lnSpc>
              <a:spcBef>
                <a:spcPts val="600"/>
              </a:spcBef>
            </a:pPr>
            <a:r>
              <a:rPr lang="en-US" altLang="en-US" sz="2400" dirty="0" smtClean="0">
                <a:solidFill>
                  <a:srgbClr val="6F172C"/>
                </a:solidFill>
                <a:latin typeface="Arial" pitchFamily="34" charset="0"/>
                <a:ea typeface="ＭＳ Ｐゴシック" pitchFamily="34" charset="-128"/>
                <a:cs typeface="Arial" pitchFamily="34" charset="0"/>
              </a:rPr>
              <a:t>Stage 3: Interpreting</a:t>
            </a:r>
            <a:endParaRPr lang="en-US" altLang="en-US" sz="2400" dirty="0" smtClean="0">
              <a:solidFill>
                <a:srgbClr val="6F172C"/>
              </a:solidFill>
              <a:ea typeface="ＭＳ Ｐゴシック" pitchFamily="34" charset="-128"/>
            </a:endParaRPr>
          </a:p>
        </p:txBody>
      </p:sp>
    </p:spTree>
    <p:extLst>
      <p:ext uri="{BB962C8B-B14F-4D97-AF65-F5344CB8AC3E}">
        <p14:creationId xmlns:p14="http://schemas.microsoft.com/office/powerpoint/2010/main" val="651644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lvl="1" indent="-342900"/>
            <a:r>
              <a:rPr lang="en-US" altLang="en-US" sz="3600" dirty="0" smtClean="0">
                <a:solidFill>
                  <a:schemeClr val="bg1"/>
                </a:solidFill>
                <a:latin typeface="Arial" panose="020B0604020202020204" pitchFamily="34" charset="0"/>
                <a:ea typeface="ＭＳ Ｐゴシック" pitchFamily="34" charset="-128"/>
                <a:cs typeface="Arial" panose="020B0604020202020204" pitchFamily="34" charset="0"/>
              </a:rPr>
              <a:t>Figure 3.1 What do you see?</a:t>
            </a:r>
          </a:p>
        </p:txBody>
      </p:sp>
      <p:pic>
        <p:nvPicPr>
          <p:cNvPr id="2050" name="Picture 2" descr="Four pictures of subjective meaning are displayed in a column. The first picture, A, is a random assortment of dots. Picture B is a set of blue numbers, 555 4433. C is a set of purple letters, NTRPRSNL. The last picture, D, is an almost-completed circle.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176" t="10304" r="19581" b="4607"/>
          <a:stretch/>
        </p:blipFill>
        <p:spPr bwMode="auto">
          <a:xfrm>
            <a:off x="2667000" y="1600200"/>
            <a:ext cx="4114800" cy="4790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164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Forming Impressions of Others </a:t>
            </a:r>
            <a:r>
              <a:rPr lang="en-US" sz="2400" dirty="0" smtClean="0"/>
              <a:t>(1 of 5)</a:t>
            </a:r>
            <a:r>
              <a:rPr lang="en-US" dirty="0" smtClean="0"/>
              <a:t/>
            </a:r>
            <a:br>
              <a:rPr lang="en-US" dirty="0" smtClean="0"/>
            </a:br>
            <a:r>
              <a:rPr lang="en-US" sz="1400" dirty="0" smtClean="0"/>
              <a:t>3.2 List and describe the strategies we use to form impressions of others.</a:t>
            </a:r>
            <a:endParaRPr lang="en-US" sz="1400" dirty="0"/>
          </a:p>
        </p:txBody>
      </p:sp>
      <p:sp>
        <p:nvSpPr>
          <p:cNvPr id="3" name="Content Placeholder 2"/>
          <p:cNvSpPr>
            <a:spLocks noGrp="1"/>
          </p:cNvSpPr>
          <p:nvPr>
            <p:ph idx="1"/>
          </p:nvPr>
        </p:nvSpPr>
        <p:spPr>
          <a:xfrm>
            <a:off x="457200" y="1676400"/>
            <a:ext cx="8229600" cy="4525963"/>
          </a:xfrm>
        </p:spPr>
        <p:txBody>
          <a:bodyPr/>
          <a:lstStyle/>
          <a:p>
            <a:pPr marL="742950" lvl="2" indent="-342900">
              <a:spcBef>
                <a:spcPts val="600"/>
              </a:spcBef>
            </a:pPr>
            <a:r>
              <a:rPr lang="en-US" sz="2400" dirty="0" smtClean="0">
                <a:solidFill>
                  <a:schemeClr val="tx2">
                    <a:lumMod val="60000"/>
                    <a:lumOff val="40000"/>
                  </a:schemeClr>
                </a:solidFill>
                <a:ea typeface="ＭＳ Ｐゴシック" pitchFamily="34" charset="-128"/>
              </a:rPr>
              <a:t>The perceptions </a:t>
            </a:r>
            <a:r>
              <a:rPr lang="en-US" dirty="0" smtClean="0">
                <a:solidFill>
                  <a:schemeClr val="tx2">
                    <a:lumMod val="60000"/>
                    <a:lumOff val="40000"/>
                  </a:schemeClr>
                </a:solidFill>
                <a:ea typeface="ＭＳ Ｐゴシック" pitchFamily="34" charset="-128"/>
              </a:rPr>
              <a:t>you use to interpret behavior are </a:t>
            </a:r>
            <a:r>
              <a:rPr lang="en-US" i="1" dirty="0" smtClean="0">
                <a:solidFill>
                  <a:schemeClr val="tx2">
                    <a:lumMod val="60000"/>
                    <a:lumOff val="40000"/>
                  </a:schemeClr>
                </a:solidFill>
                <a:ea typeface="ＭＳ Ｐゴシック" pitchFamily="34" charset="-128"/>
              </a:rPr>
              <a:t>i</a:t>
            </a:r>
            <a:r>
              <a:rPr lang="en-US" sz="2400" i="1" dirty="0" smtClean="0">
                <a:solidFill>
                  <a:schemeClr val="tx2">
                    <a:lumMod val="60000"/>
                    <a:lumOff val="40000"/>
                  </a:schemeClr>
                </a:solidFill>
                <a:ea typeface="ＭＳ Ｐゴシック" pitchFamily="34" charset="-128"/>
              </a:rPr>
              <a:t>mpressions.</a:t>
            </a:r>
          </a:p>
          <a:p>
            <a:pPr marL="742950" lvl="2" indent="-342900">
              <a:spcBef>
                <a:spcPts val="600"/>
              </a:spcBef>
            </a:pPr>
            <a:r>
              <a:rPr lang="en-US" sz="2400" i="1" dirty="0" smtClean="0">
                <a:ea typeface="ＭＳ Ｐゴシック" pitchFamily="34" charset="-128"/>
              </a:rPr>
              <a:t>Impression </a:t>
            </a:r>
            <a:r>
              <a:rPr lang="en-US" sz="2400" i="1" dirty="0">
                <a:ea typeface="ＭＳ Ｐゴシック" pitchFamily="34" charset="-128"/>
              </a:rPr>
              <a:t>formation </a:t>
            </a:r>
            <a:r>
              <a:rPr lang="en-US" sz="2400" i="1" dirty="0" smtClean="0">
                <a:ea typeface="ＭＳ Ｐゴシック" pitchFamily="34" charset="-128"/>
              </a:rPr>
              <a:t>theory </a:t>
            </a:r>
            <a:r>
              <a:rPr lang="en-US" sz="2400" dirty="0" smtClean="0">
                <a:ea typeface="ＭＳ Ｐゴシック" pitchFamily="34" charset="-128"/>
              </a:rPr>
              <a:t>explains how we form use, and interpret perceptions about people.</a:t>
            </a:r>
            <a:endParaRPr lang="en-US" sz="2400" i="1" dirty="0">
              <a:ea typeface="ＭＳ Ｐゴシック" pitchFamily="34" charset="-128"/>
            </a:endParaRPr>
          </a:p>
        </p:txBody>
      </p:sp>
    </p:spTree>
    <p:extLst>
      <p:ext uri="{BB962C8B-B14F-4D97-AF65-F5344CB8AC3E}">
        <p14:creationId xmlns:p14="http://schemas.microsoft.com/office/powerpoint/2010/main" val="334553633"/>
      </p:ext>
    </p:extLst>
  </p:cSld>
  <p:clrMapOvr>
    <a:masterClrMapping/>
  </p:clrMapOvr>
</p:sld>
</file>

<file path=ppt/theme/theme1.xml><?xml version="1.0" encoding="utf-8"?>
<a:theme xmlns:a="http://schemas.openxmlformats.org/drawingml/2006/main" name="Beebe8e_PPT_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Beebe8e_PPT_master</Template>
  <TotalTime>365</TotalTime>
  <Words>1889</Words>
  <Application>Microsoft Office PowerPoint</Application>
  <PresentationFormat>On-screen Show (4:3)</PresentationFormat>
  <Paragraphs>185</Paragraphs>
  <Slides>26</Slides>
  <Notes>22</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Beebe8e_PPT_master</vt:lpstr>
      <vt:lpstr>Office Theme</vt:lpstr>
      <vt:lpstr>PowerPoint Presentation</vt:lpstr>
      <vt:lpstr>Learning Objectives After reading this chapter, you should be able to:</vt:lpstr>
      <vt:lpstr>Understanding Interpersonal Perception (1 of 5) 3.1 Define perception, and explain the three stages of interpersonal perception.</vt:lpstr>
      <vt:lpstr>Understanding Interpersonal Perception (2 of 5)</vt:lpstr>
      <vt:lpstr>Understanding Interpersonal Perception (3 of 5)</vt:lpstr>
      <vt:lpstr>Understanding Interpersonal Perception (4 of 5)</vt:lpstr>
      <vt:lpstr>Understanding Interpersonal Perception (5 of 5)</vt:lpstr>
      <vt:lpstr>Figure 3.1 What do you see?</vt:lpstr>
      <vt:lpstr>Forming Impressions of Others (1 of 5) 3.2 List and describe the strategies we use to form impressions of others.</vt:lpstr>
      <vt:lpstr>Forming Impressions of Others (2 of 5)</vt:lpstr>
      <vt:lpstr>Forming Impressions of Others (3 of 5)</vt:lpstr>
      <vt:lpstr>Forming Impressions of Others (4 or 5)</vt:lpstr>
      <vt:lpstr>Forming Impressions of Others (5 of 5)</vt:lpstr>
      <vt:lpstr>Interpreting the Behavior of Others (1 of 3) 3.3 List and describe the strategies we use to interpret the behaviors of others.</vt:lpstr>
      <vt:lpstr>Interpreting the Behavior of Others (2 of 3)</vt:lpstr>
      <vt:lpstr>Interpreting the Behavior of Others (3 of 3)</vt:lpstr>
      <vt:lpstr>Identifying Barriers to Accurate Interpersonal Perception (1 of 6) 3.4 Identify the eight factors that distort the accuracy of interpersonal perception</vt:lpstr>
      <vt:lpstr>Identifying Barriers to Accurate Interpersonal Perception (2 of 6)</vt:lpstr>
      <vt:lpstr>Identifying Barriers to Accurate Interpersonal Perception (3 of 6)</vt:lpstr>
      <vt:lpstr>Identifying Barriers to Accurate Interpersonal Perception (4 of 6)</vt:lpstr>
      <vt:lpstr>Identifying Barriers to Accurate Interpersonal Perception (5 of 6)</vt:lpstr>
      <vt:lpstr>Identifying Barriers to Accurate Interpersonal Perception (6 of 6)</vt:lpstr>
      <vt:lpstr>Improving Interpersonal Perception Skills (1 of 4) 3.5 Identify and apply five suggestions for improving interpersonal perception.</vt:lpstr>
      <vt:lpstr>Improving Interpersonal Perception Skills (2 of 4)</vt:lpstr>
      <vt:lpstr>Improving Interpersonal Perception Skills (3 of 4)</vt:lpstr>
      <vt:lpstr>Improving Interpersonal Perception Skills (4 of 4)</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JSA</cp:lastModifiedBy>
  <cp:revision>48</cp:revision>
  <dcterms:created xsi:type="dcterms:W3CDTF">2015-09-18T14:54:36Z</dcterms:created>
  <dcterms:modified xsi:type="dcterms:W3CDTF">2018-01-29T15:01:27Z</dcterms:modified>
</cp:coreProperties>
</file>